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mp4" ContentType="video/mp4"/>
  <Default Extension="emf" ContentType="image/x-emf"/>
  <Default Extension="rels" ContentType="application/vnd.openxmlformats-package.relationships+xml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8" r:id="rId1"/>
  </p:sldMasterIdLst>
  <p:notesMasterIdLst>
    <p:notesMasterId r:id="rId54"/>
  </p:notesMasterIdLst>
  <p:handoutMasterIdLst>
    <p:handoutMasterId r:id="rId55"/>
  </p:handoutMasterIdLst>
  <p:sldIdLst>
    <p:sldId id="256" r:id="rId2"/>
    <p:sldId id="273" r:id="rId3"/>
    <p:sldId id="307" r:id="rId4"/>
    <p:sldId id="262" r:id="rId5"/>
    <p:sldId id="311" r:id="rId6"/>
    <p:sldId id="308" r:id="rId7"/>
    <p:sldId id="276" r:id="rId8"/>
    <p:sldId id="278" r:id="rId9"/>
    <p:sldId id="274" r:id="rId10"/>
    <p:sldId id="283" r:id="rId11"/>
    <p:sldId id="284" r:id="rId12"/>
    <p:sldId id="285" r:id="rId13"/>
    <p:sldId id="323" r:id="rId14"/>
    <p:sldId id="286" r:id="rId15"/>
    <p:sldId id="287" r:id="rId16"/>
    <p:sldId id="288" r:id="rId17"/>
    <p:sldId id="312" r:id="rId18"/>
    <p:sldId id="313" r:id="rId19"/>
    <p:sldId id="314" r:id="rId20"/>
    <p:sldId id="315" r:id="rId21"/>
    <p:sldId id="324" r:id="rId22"/>
    <p:sldId id="325" r:id="rId23"/>
    <p:sldId id="351" r:id="rId24"/>
    <p:sldId id="326" r:id="rId25"/>
    <p:sldId id="327" r:id="rId26"/>
    <p:sldId id="328" r:id="rId27"/>
    <p:sldId id="329" r:id="rId28"/>
    <p:sldId id="330" r:id="rId29"/>
    <p:sldId id="331" r:id="rId30"/>
    <p:sldId id="332" r:id="rId31"/>
    <p:sldId id="333" r:id="rId32"/>
    <p:sldId id="357" r:id="rId33"/>
    <p:sldId id="334" r:id="rId34"/>
    <p:sldId id="336" r:id="rId35"/>
    <p:sldId id="361" r:id="rId36"/>
    <p:sldId id="338" r:id="rId37"/>
    <p:sldId id="362" r:id="rId38"/>
    <p:sldId id="339" r:id="rId39"/>
    <p:sldId id="363" r:id="rId40"/>
    <p:sldId id="350" r:id="rId41"/>
    <p:sldId id="341" r:id="rId42"/>
    <p:sldId id="352" r:id="rId43"/>
    <p:sldId id="342" r:id="rId44"/>
    <p:sldId id="358" r:id="rId45"/>
    <p:sldId id="343" r:id="rId46"/>
    <p:sldId id="359" r:id="rId47"/>
    <p:sldId id="360" r:id="rId48"/>
    <p:sldId id="346" r:id="rId49"/>
    <p:sldId id="365" r:id="rId50"/>
    <p:sldId id="364" r:id="rId51"/>
    <p:sldId id="348" r:id="rId52"/>
    <p:sldId id="306" r:id="rId5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Full" cryptAlgorithmClass="hash" cryptAlgorithmType="typeAny" cryptAlgorithmSid="4" spinCount="100000" saltData="mqT7Fbsh/Xm/Ygwydfw5SQ==" hashData="UqagUtp22g6m2faS8E3aBDIfQ70="/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helle Ye" initials="MY" lastIdx="24" clrIdx="0">
    <p:extLst/>
  </p:cmAuthor>
  <p:cmAuthor id="2" name="Michelle IDTM" initials="MI" lastIdx="2" clrIdx="1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32"/>
    <p:restoredTop sz="91979" autoAdjust="0"/>
  </p:normalViewPr>
  <p:slideViewPr>
    <p:cSldViewPr snapToGrid="0" snapToObjects="1">
      <p:cViewPr varScale="1">
        <p:scale>
          <a:sx n="88" d="100"/>
          <a:sy n="88" d="100"/>
        </p:scale>
        <p:origin x="11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notesMaster" Target="notesMasters/notesMaster1.xml"/><Relationship Id="rId55" Type="http://schemas.openxmlformats.org/officeDocument/2006/relationships/handoutMaster" Target="handoutMasters/handoutMaster1.xml"/><Relationship Id="rId56" Type="http://schemas.openxmlformats.org/officeDocument/2006/relationships/commentAuthors" Target="commentAuthors.xml"/><Relationship Id="rId57" Type="http://schemas.openxmlformats.org/officeDocument/2006/relationships/presProps" Target="presProps.xml"/><Relationship Id="rId58" Type="http://schemas.openxmlformats.org/officeDocument/2006/relationships/viewProps" Target="viewProps.xml"/><Relationship Id="rId59" Type="http://schemas.openxmlformats.org/officeDocument/2006/relationships/theme" Target="theme/theme1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60" Type="http://schemas.openxmlformats.org/officeDocument/2006/relationships/tableStyles" Target="tableStyles.xml"/><Relationship Id="rId61" Type="http://schemas.microsoft.com/office/2015/10/relationships/revisionInfo" Target="revisionInfo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82ACAA-131C-C54A-BB74-DCCB025E6D95}" type="datetimeFigureOut">
              <a:rPr lang="en-US" smtClean="0"/>
              <a:t>7/3/18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AED495-3999-D24D-A942-9BA847F484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0418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7E4BAD-A60E-4745-9D47-84310F1F935C}" type="datetimeFigureOut">
              <a:rPr lang="en-US" smtClean="0"/>
              <a:t>7/3/18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779242-4A01-B34F-B87C-9239FFD3242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427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779242-4A01-B34F-B87C-9239FFD3242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618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779242-4A01-B34F-B87C-9239FFD32428}" type="slidenum">
              <a:rPr lang="en-US" smtClean="0"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833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Relationship Id="rId3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1558689"/>
            <a:ext cx="6947127" cy="2843978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1954" cy="68580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2117" y="369540"/>
            <a:ext cx="1904683" cy="85329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1567543"/>
            <a:ext cx="7704667" cy="8708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1389413"/>
            <a:ext cx="7704667" cy="104898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472540"/>
            <a:ext cx="7515991" cy="22612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145678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1447799"/>
            <a:ext cx="6974115" cy="1981201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1458525"/>
            <a:ext cx="7704667" cy="97987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7/3/18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1954" cy="6858000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 userDrawn="1"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2117" y="376628"/>
            <a:ext cx="1904683" cy="85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052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rgbClr val="0070C0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hyperlink" Target="https://id-trust-medical.eu/training-tools/laparoscopy/osp-for-training-centre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9.jp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Relationship Id="rId3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Relationship Id="rId3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Relationship Id="rId3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6.jp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5.jpg"/><Relationship Id="rId1" Type="http://schemas.microsoft.com/office/2007/relationships/media" Target="../media/media3.mp4"/><Relationship Id="rId2" Type="http://schemas.openxmlformats.org/officeDocument/2006/relationships/video" Target="../media/media3.mp4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eg"/><Relationship Id="rId3" Type="http://schemas.openxmlformats.org/officeDocument/2006/relationships/image" Target="../media/image29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6.jp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png"/><Relationship Id="rId3" Type="http://schemas.openxmlformats.org/officeDocument/2006/relationships/image" Target="../media/image35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png"/><Relationship Id="rId3" Type="http://schemas.openxmlformats.org/officeDocument/2006/relationships/image" Target="../media/image22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png"/><Relationship Id="rId3" Type="http://schemas.openxmlformats.org/officeDocument/2006/relationships/image" Target="../media/image40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.xml"/><Relationship Id="rId5" Type="http://schemas.openxmlformats.org/officeDocument/2006/relationships/image" Target="../media/image41.jpg"/><Relationship Id="rId1" Type="http://schemas.microsoft.com/office/2007/relationships/media" Target="../media/media4.mp4"/><Relationship Id="rId2" Type="http://schemas.openxmlformats.org/officeDocument/2006/relationships/video" Target="../media/media4.mp4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2.png"/><Relationship Id="rId3" Type="http://schemas.openxmlformats.org/officeDocument/2006/relationships/image" Target="../media/image43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04298" y="3061254"/>
            <a:ext cx="8542800" cy="21389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6789" y="1558689"/>
            <a:ext cx="7490012" cy="2843978"/>
          </a:xfrm>
        </p:spPr>
        <p:txBody>
          <a:bodyPr/>
          <a:lstStyle/>
          <a:p>
            <a:r>
              <a:rPr lang="en-GB" dirty="0"/>
              <a:t>HYSTT Training Package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73438" y="4402666"/>
            <a:ext cx="5762563" cy="1364531"/>
          </a:xfrm>
        </p:spPr>
        <p:txBody>
          <a:bodyPr/>
          <a:lstStyle/>
          <a:p>
            <a:r>
              <a:rPr lang="en-GB" dirty="0"/>
              <a:t>Train your </a:t>
            </a:r>
            <a:r>
              <a:rPr lang="en-GB" dirty="0" smtClean="0"/>
              <a:t>hysteroscopic </a:t>
            </a:r>
            <a:r>
              <a:rPr lang="en-GB" dirty="0"/>
              <a:t>psychomotor skills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494" y="330843"/>
            <a:ext cx="2986797" cy="83187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0514" y="6032651"/>
            <a:ext cx="1586287" cy="695740"/>
          </a:xfrm>
          <a:prstGeom prst="rect">
            <a:avLst/>
          </a:prstGeom>
        </p:spPr>
      </p:pic>
      <p:sp>
        <p:nvSpPr>
          <p:cNvPr id="9" name="Subtitle 2"/>
          <p:cNvSpPr txBox="1">
            <a:spLocks/>
          </p:cNvSpPr>
          <p:nvPr/>
        </p:nvSpPr>
        <p:spPr>
          <a:xfrm>
            <a:off x="877878" y="6380521"/>
            <a:ext cx="2394369" cy="333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Version </a:t>
            </a:r>
            <a:r>
              <a:rPr lang="en-GB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2018-07</a:t>
            </a:r>
            <a:endParaRPr lang="en-GB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9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Overview of 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Package Contents</a:t>
            </a:r>
          </a:p>
        </p:txBody>
      </p:sp>
    </p:spTree>
    <p:extLst>
      <p:ext uri="{BB962C8B-B14F-4D97-AF65-F5344CB8AC3E}">
        <p14:creationId xmlns:p14="http://schemas.microsoft.com/office/powerpoint/2010/main" val="41019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Box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4" y="2529840"/>
            <a:ext cx="4746314" cy="4018878"/>
          </a:xfrm>
        </p:spPr>
        <p:txBody>
          <a:bodyPr anchor="t">
            <a:normAutofit/>
          </a:bodyPr>
          <a:lstStyle/>
          <a:p>
            <a:r>
              <a:rPr lang="en-GB" sz="2000" dirty="0"/>
              <a:t>Academy Table Holder with Long Female Genital Model</a:t>
            </a:r>
          </a:p>
          <a:p>
            <a:r>
              <a:rPr lang="en-GB" sz="2000" dirty="0"/>
              <a:t>Set of 3 HYSTT Exercise 1 models</a:t>
            </a:r>
          </a:p>
          <a:p>
            <a:r>
              <a:rPr lang="en-GB" sz="2000" dirty="0"/>
              <a:t>Set of 3 HYSTT Exercise 2 models</a:t>
            </a:r>
          </a:p>
          <a:p>
            <a:r>
              <a:rPr lang="en-GB" sz="2000" dirty="0"/>
              <a:t>Stopwatch to record the time of the exercises</a:t>
            </a:r>
          </a:p>
          <a:p>
            <a:r>
              <a:rPr lang="en-GB" sz="2000" dirty="0"/>
              <a:t>Set of HYSTT replacement pins</a:t>
            </a:r>
          </a:p>
          <a:p>
            <a:r>
              <a:rPr lang="en-GB" sz="2000" dirty="0"/>
              <a:t>Leaflet and target sheets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Overview of Contents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3510" y="2529840"/>
            <a:ext cx="3711388" cy="3711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496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Genital Model Instructions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4" y="2529840"/>
            <a:ext cx="5270748" cy="3790278"/>
          </a:xfrm>
        </p:spPr>
        <p:txBody>
          <a:bodyPr anchor="t">
            <a:normAutofit/>
          </a:bodyPr>
          <a:lstStyle/>
          <a:p>
            <a:r>
              <a:rPr lang="en-GB" dirty="0"/>
              <a:t>Always keep the female genital model in plastic wrapping and in its box when not in use as it is sensitive to heat and light</a:t>
            </a:r>
          </a:p>
          <a:p>
            <a:r>
              <a:rPr lang="en-GB" dirty="0"/>
              <a:t>To clean, do </a:t>
            </a:r>
            <a:r>
              <a:rPr lang="en-GB" u="sng" dirty="0"/>
              <a:t>not</a:t>
            </a:r>
            <a:r>
              <a:rPr lang="en-GB" dirty="0"/>
              <a:t> use abrasive materials like brushes or sponges. Use water and neutral soap only and a soft towel to gently dry. Do </a:t>
            </a:r>
            <a:r>
              <a:rPr lang="en-GB" u="sng" dirty="0"/>
              <a:t>not</a:t>
            </a:r>
            <a:r>
              <a:rPr lang="en-GB" dirty="0"/>
              <a:t> use paper towel.</a:t>
            </a:r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Overview of Contents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8036" y="2649070"/>
            <a:ext cx="2339788" cy="2339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927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40"/>
            <a:ext cx="7704667" cy="3319631"/>
          </a:xfrm>
        </p:spPr>
        <p:txBody>
          <a:bodyPr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Table Model Instructions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599" y="1744905"/>
            <a:ext cx="7032313" cy="488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675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Online Scoring Platform</a:t>
            </a:r>
          </a:p>
        </p:txBody>
      </p:sp>
    </p:spTree>
    <p:extLst>
      <p:ext uri="{BB962C8B-B14F-4D97-AF65-F5344CB8AC3E}">
        <p14:creationId xmlns:p14="http://schemas.microsoft.com/office/powerpoint/2010/main" val="1066151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Functionality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40"/>
            <a:ext cx="7704667" cy="4207136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The HYSTT Training Package is to be used together with the Online Scoring Platform, it allows you to:</a:t>
            </a:r>
          </a:p>
          <a:p>
            <a:pPr lvl="1"/>
            <a:r>
              <a:rPr lang="en-GB" dirty="0"/>
              <a:t>manage </a:t>
            </a:r>
            <a:r>
              <a:rPr lang="en-GB" dirty="0" smtClean="0"/>
              <a:t>mentees </a:t>
            </a:r>
            <a:r>
              <a:rPr lang="en-GB" dirty="0"/>
              <a:t>participating in your sessions</a:t>
            </a:r>
          </a:p>
          <a:p>
            <a:pPr lvl="1"/>
            <a:r>
              <a:rPr lang="en-GB" dirty="0"/>
              <a:t>submit LASTT, SUTT and HYSTT training results</a:t>
            </a:r>
          </a:p>
          <a:p>
            <a:pPr lvl="1"/>
            <a:r>
              <a:rPr lang="en-GB" dirty="0"/>
              <a:t>see how your </a:t>
            </a:r>
            <a:r>
              <a:rPr lang="en-GB" dirty="0" smtClean="0"/>
              <a:t>mentees </a:t>
            </a:r>
            <a:r>
              <a:rPr lang="en-GB" dirty="0"/>
              <a:t>relate to the benchmark group and see the group distribution</a:t>
            </a:r>
          </a:p>
          <a:p>
            <a:pPr lvl="1"/>
            <a:r>
              <a:rPr lang="en-GB" dirty="0"/>
              <a:t>validate when the minimal requirement for entry in the operating room is met</a:t>
            </a:r>
          </a:p>
          <a:p>
            <a:pPr lvl="1"/>
            <a:r>
              <a:rPr lang="en-GB" dirty="0"/>
              <a:t>issue branded reports for internal use</a:t>
            </a:r>
          </a:p>
          <a:p>
            <a:r>
              <a:rPr lang="en-GB" dirty="0"/>
              <a:t>A license for the OSP can be acquired by going to </a:t>
            </a:r>
            <a:br>
              <a:rPr lang="en-GB" dirty="0"/>
            </a:br>
            <a:r>
              <a:rPr lang="en-GB" dirty="0">
                <a:hlinkClick r:id="rId3"/>
              </a:rPr>
              <a:t>www.id-trust-medical.eu</a:t>
            </a:r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Online Scoring Platform</a:t>
            </a:r>
          </a:p>
        </p:txBody>
      </p:sp>
    </p:spTree>
    <p:extLst>
      <p:ext uri="{BB962C8B-B14F-4D97-AF65-F5344CB8AC3E}">
        <p14:creationId xmlns:p14="http://schemas.microsoft.com/office/powerpoint/2010/main" val="149244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Online Scoring Platform</a:t>
            </a:r>
          </a:p>
        </p:txBody>
      </p:sp>
      <p:pic>
        <p:nvPicPr>
          <p:cNvPr id="3" name="OSP-ONLINE-SCORING-PLATFORM_480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89529" y="2131360"/>
            <a:ext cx="7016375" cy="416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74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1707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HYSTT Exercises</a:t>
            </a:r>
          </a:p>
        </p:txBody>
      </p:sp>
    </p:spTree>
    <p:extLst>
      <p:ext uri="{BB962C8B-B14F-4D97-AF65-F5344CB8AC3E}">
        <p14:creationId xmlns:p14="http://schemas.microsoft.com/office/powerpoint/2010/main" val="205980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About HYSTT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40"/>
            <a:ext cx="7704667" cy="3319631"/>
          </a:xfrm>
        </p:spPr>
        <p:txBody>
          <a:bodyPr anchor="t">
            <a:normAutofit/>
          </a:bodyPr>
          <a:lstStyle/>
          <a:p>
            <a:r>
              <a:rPr lang="en-GB" dirty="0"/>
              <a:t>HYSTT is a practical test to measure the competence level of an individual in basic hysteroscopic psychomotor skills in the specific </a:t>
            </a:r>
            <a:r>
              <a:rPr lang="en-GB"/>
              <a:t>uterine </a:t>
            </a:r>
            <a:r>
              <a:rPr lang="en-GB" smtClean="0"/>
              <a:t>environment:</a:t>
            </a:r>
            <a:endParaRPr lang="en-GB" dirty="0"/>
          </a:p>
          <a:p>
            <a:pPr lvl="1"/>
            <a:r>
              <a:rPr lang="en-GB" dirty="0"/>
              <a:t>camera handling</a:t>
            </a:r>
          </a:p>
          <a:p>
            <a:pPr lvl="1"/>
            <a:r>
              <a:rPr lang="en-GB" dirty="0"/>
              <a:t>hand-eye coordination </a:t>
            </a:r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HYSTT Exercises</a:t>
            </a:r>
          </a:p>
        </p:txBody>
      </p:sp>
    </p:spTree>
    <p:extLst>
      <p:ext uri="{BB962C8B-B14F-4D97-AF65-F5344CB8AC3E}">
        <p14:creationId xmlns:p14="http://schemas.microsoft.com/office/powerpoint/2010/main" val="937969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Two 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40"/>
            <a:ext cx="5512796" cy="396509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Both HYSTT1 and HYSTT2 consist of two exercises, using the same models:</a:t>
            </a:r>
          </a:p>
          <a:p>
            <a:r>
              <a:rPr lang="en-GB" dirty="0"/>
              <a:t>Exercise 1: </a:t>
            </a:r>
            <a:r>
              <a:rPr lang="en-GB" b="1" dirty="0"/>
              <a:t>Camera Navigation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evaluates the skills to handle the camera and work with a 30° optic</a:t>
            </a:r>
          </a:p>
          <a:p>
            <a:r>
              <a:rPr lang="en-GB" dirty="0"/>
              <a:t>Exercise 2: </a:t>
            </a:r>
            <a:r>
              <a:rPr lang="en-GB" b="1" dirty="0"/>
              <a:t>Hand-eye Coordination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evaluates the skills of simultaneous camera and instrument handling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HYSTT Exercises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7911" y="2225039"/>
            <a:ext cx="2127505" cy="212750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7911" y="4443982"/>
            <a:ext cx="2145432" cy="2145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937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2" y="2529839"/>
            <a:ext cx="7832683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Each exercise is performed </a:t>
            </a:r>
            <a:r>
              <a:rPr lang="en-GB" b="1" dirty="0"/>
              <a:t>3 times</a:t>
            </a:r>
            <a:endParaRPr lang="en-GB" b="1" i="1" dirty="0"/>
          </a:p>
          <a:p>
            <a:r>
              <a:rPr lang="en-GB" dirty="0"/>
              <a:t>Exercises are done in </a:t>
            </a:r>
            <a:r>
              <a:rPr lang="en-GB" b="1" dirty="0"/>
              <a:t>pairs</a:t>
            </a:r>
            <a:r>
              <a:rPr lang="en-GB" dirty="0"/>
              <a:t>, where one mentee performs the exercise and the other assists</a:t>
            </a:r>
          </a:p>
          <a:p>
            <a:r>
              <a:rPr lang="en-GB" dirty="0"/>
              <a:t>Pairs </a:t>
            </a:r>
            <a:r>
              <a:rPr lang="en-GB" b="1" dirty="0"/>
              <a:t>swap positions</a:t>
            </a:r>
            <a:r>
              <a:rPr lang="en-GB" dirty="0"/>
              <a:t> after each run</a:t>
            </a:r>
          </a:p>
          <a:p>
            <a:r>
              <a:rPr lang="en-GB" dirty="0"/>
              <a:t>Mentee who assists is responsible for time registration and the scoring form</a:t>
            </a:r>
          </a:p>
          <a:p>
            <a:r>
              <a:rPr lang="en-GB" dirty="0"/>
              <a:t>Scoring happens on the basis of </a:t>
            </a:r>
            <a:r>
              <a:rPr lang="en-GB" b="1" dirty="0"/>
              <a:t>time</a:t>
            </a:r>
            <a:r>
              <a:rPr lang="en-GB" dirty="0"/>
              <a:t> to </a:t>
            </a:r>
            <a:r>
              <a:rPr lang="en-GB" dirty="0" smtClean="0"/>
              <a:t>correctly perform the </a:t>
            </a:r>
            <a:r>
              <a:rPr lang="en-GB" dirty="0"/>
              <a:t>exercise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HYSTT Exercises</a:t>
            </a:r>
          </a:p>
        </p:txBody>
      </p:sp>
    </p:spTree>
    <p:extLst>
      <p:ext uri="{BB962C8B-B14F-4D97-AF65-F5344CB8AC3E}">
        <p14:creationId xmlns:p14="http://schemas.microsoft.com/office/powerpoint/2010/main" val="397636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HYSTT1 Exercise 1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Camera Navigation</a:t>
            </a:r>
          </a:p>
        </p:txBody>
      </p:sp>
    </p:spTree>
    <p:extLst>
      <p:ext uri="{BB962C8B-B14F-4D97-AF65-F5344CB8AC3E}">
        <p14:creationId xmlns:p14="http://schemas.microsoft.com/office/powerpoint/2010/main" val="2108380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5512796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To evaluate the participant’s ability to navigate the hysteroscope, using forward/backward and rotation movements, in order to be able to identify all targets.</a:t>
            </a:r>
          </a:p>
          <a:p>
            <a:r>
              <a:rPr lang="en-GB" dirty="0"/>
              <a:t>Objective of the exercise: camera handling with a 30°optic in a hysteroscopic environment to visualise the reach of all areas of the uterine cavity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9" name="Group 74"/>
          <p:cNvGrpSpPr/>
          <p:nvPr/>
        </p:nvGrpSpPr>
        <p:grpSpPr>
          <a:xfrm>
            <a:off x="6400799" y="2414486"/>
            <a:ext cx="2533237" cy="4201466"/>
            <a:chOff x="0" y="0"/>
            <a:chExt cx="2333625" cy="4124325"/>
          </a:xfrm>
        </p:grpSpPr>
        <p:pic>
          <p:nvPicPr>
            <p:cNvPr id="10" name="image.png"/>
            <p:cNvPicPr/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 rot="10800000">
              <a:off x="0" y="-1"/>
              <a:ext cx="2329827" cy="219165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1" name="DSC08688.jpeg" descr="DSC08688.JPG"/>
            <p:cNvPicPr/>
            <p:nvPr/>
          </p:nvPicPr>
          <p:blipFill>
            <a:blip r:embed="rId3">
              <a:extLst/>
            </a:blip>
            <a:srcRect l="9794"/>
            <a:stretch>
              <a:fillRect/>
            </a:stretch>
          </p:blipFill>
          <p:spPr>
            <a:xfrm rot="10800000">
              <a:off x="4460" y="2187598"/>
              <a:ext cx="2329166" cy="193672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8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</p:spTree>
    <p:extLst>
      <p:ext uri="{BB962C8B-B14F-4D97-AF65-F5344CB8AC3E}">
        <p14:creationId xmlns:p14="http://schemas.microsoft.com/office/powerpoint/2010/main" val="10381839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450479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The HYSTT model for exercise 1 is placed in the female genital table model, “TOP” up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r>
              <a:rPr lang="en-GB" dirty="0"/>
              <a:t>Screen is equipped with </a:t>
            </a:r>
            <a:br>
              <a:rPr lang="en-GB" dirty="0"/>
            </a:br>
            <a:r>
              <a:rPr lang="en-GB" dirty="0"/>
              <a:t>a </a:t>
            </a:r>
            <a:r>
              <a:rPr lang="en-GB" b="1" dirty="0"/>
              <a:t>transparent target sheet </a:t>
            </a:r>
            <a:r>
              <a:rPr lang="en-GB" dirty="0"/>
              <a:t>which has a circle in the middle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046" y="2497182"/>
            <a:ext cx="2955115" cy="197007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046" y="4632316"/>
            <a:ext cx="2975454" cy="1983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3220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611843" cy="4086113"/>
          </a:xfrm>
        </p:spPr>
        <p:txBody>
          <a:bodyPr anchor="t">
            <a:normAutofit fontScale="92500"/>
          </a:bodyPr>
          <a:lstStyle/>
          <a:p>
            <a:r>
              <a:rPr lang="en-GB" dirty="0"/>
              <a:t>Place the optic as such that you have an overview of the entire cavity (see picture)</a:t>
            </a:r>
          </a:p>
          <a:p>
            <a:r>
              <a:rPr lang="en-GB" dirty="0"/>
              <a:t>Camera head with 30° optic in NON-DOMINANT hand</a:t>
            </a:r>
          </a:p>
          <a:p>
            <a:r>
              <a:rPr lang="en-GB" dirty="0"/>
              <a:t>Rotate light cable with your DOMINANT hand for correct </a:t>
            </a:r>
            <a:r>
              <a:rPr lang="en-GB" dirty="0" smtClean="0"/>
              <a:t>view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Maximum time to perform the exercise is </a:t>
            </a:r>
            <a:r>
              <a:rPr lang="en-GB" b="1" dirty="0"/>
              <a:t>3 minutes</a:t>
            </a:r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8" name="image.png"/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 rot="10800000">
            <a:off x="5593976" y="2529839"/>
            <a:ext cx="3276498" cy="3209135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</p:spTree>
    <p:extLst>
      <p:ext uri="{BB962C8B-B14F-4D97-AF65-F5344CB8AC3E}">
        <p14:creationId xmlns:p14="http://schemas.microsoft.com/office/powerpoint/2010/main" val="17377448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3" name="HYSTT1-2 Exercise 1 - Android Tablet 720p 25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2133" y="1766870"/>
            <a:ext cx="8161867" cy="459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534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Procedure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611843" cy="2674173"/>
          </a:xfrm>
        </p:spPr>
        <p:txBody>
          <a:bodyPr anchor="t">
            <a:noAutofit/>
          </a:bodyPr>
          <a:lstStyle/>
          <a:p>
            <a:r>
              <a:rPr lang="en-GB" sz="2200" dirty="0"/>
              <a:t>Start your search by locating the first position </a:t>
            </a:r>
            <a:r>
              <a:rPr lang="en-GB" sz="2800" b="1" dirty="0" smtClean="0">
                <a:latin typeface="Arial" charset="0"/>
                <a:ea typeface="Arial" charset="0"/>
                <a:cs typeface="Arial" charset="0"/>
              </a:rPr>
              <a:t>1</a:t>
            </a:r>
            <a:r>
              <a:rPr lang="en-GB" sz="1400" b="1" dirty="0">
                <a:latin typeface="Arial" charset="0"/>
                <a:ea typeface="Arial" charset="0"/>
                <a:cs typeface="Arial" charset="0"/>
              </a:rPr>
              <a:t>A</a:t>
            </a:r>
          </a:p>
          <a:p>
            <a:r>
              <a:rPr lang="en-GB" sz="2200" dirty="0"/>
              <a:t>Zoom in to position the target circle on the </a:t>
            </a:r>
            <a:r>
              <a:rPr lang="en-GB" sz="2200" b="1" dirty="0"/>
              <a:t>small</a:t>
            </a:r>
            <a:r>
              <a:rPr lang="en-GB" sz="2200" dirty="0"/>
              <a:t> character so that it is fully shown and readable</a:t>
            </a:r>
          </a:p>
          <a:p>
            <a:r>
              <a:rPr lang="en-GB" sz="2200" dirty="0"/>
              <a:t>Only proceed when your partner can read the small </a:t>
            </a:r>
            <a:r>
              <a:rPr lang="en-GB" sz="2200" dirty="0" smtClean="0"/>
              <a:t>character</a:t>
            </a:r>
            <a:endParaRPr lang="en-GB" sz="2200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982133" y="5378824"/>
            <a:ext cx="7704668" cy="1317812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Search and locate the corresponding </a:t>
            </a:r>
            <a:r>
              <a:rPr lang="en-GB" b="1" dirty="0" smtClean="0"/>
              <a:t>big</a:t>
            </a:r>
            <a:r>
              <a:rPr lang="en-GB" dirty="0" smtClean="0"/>
              <a:t> </a:t>
            </a:r>
            <a:r>
              <a:rPr lang="en-GB" dirty="0"/>
              <a:t>character (A)</a:t>
            </a:r>
          </a:p>
          <a:p>
            <a:r>
              <a:rPr lang="en-GB" dirty="0"/>
              <a:t>Continue this sequence until you reach the last position with small character ‘</a:t>
            </a:r>
            <a:r>
              <a:rPr lang="en-GB" sz="2000" b="1" dirty="0"/>
              <a:t>end</a:t>
            </a:r>
            <a:r>
              <a:rPr lang="en-GB" dirty="0" smtClean="0"/>
              <a:t>’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519" y="2613212"/>
            <a:ext cx="2595282" cy="2623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9646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40"/>
            <a:ext cx="7610538" cy="2789292"/>
          </a:xfrm>
        </p:spPr>
        <p:txBody>
          <a:bodyPr anchor="t">
            <a:normAutofit fontScale="92500"/>
          </a:bodyPr>
          <a:lstStyle/>
          <a:p>
            <a:r>
              <a:rPr lang="en-GB" dirty="0"/>
              <a:t>If all </a:t>
            </a:r>
            <a:r>
              <a:rPr lang="en-GB" b="1" dirty="0"/>
              <a:t>12 targets</a:t>
            </a:r>
            <a:r>
              <a:rPr lang="en-GB" dirty="0"/>
              <a:t> are identified </a:t>
            </a:r>
            <a:r>
              <a:rPr lang="en-GB" b="1" dirty="0"/>
              <a:t>within 3 minutes</a:t>
            </a:r>
            <a:r>
              <a:rPr lang="en-GB" dirty="0"/>
              <a:t>, write down the time mm:ss:hh</a:t>
            </a:r>
          </a:p>
          <a:p>
            <a:r>
              <a:rPr lang="en-GB" dirty="0"/>
              <a:t>If last position ‘</a:t>
            </a:r>
            <a:r>
              <a:rPr lang="en-GB" b="1" dirty="0"/>
              <a:t>end</a:t>
            </a:r>
            <a:r>
              <a:rPr lang="en-GB" dirty="0"/>
              <a:t>’ is not reached within 3 minutes, write down the last identified </a:t>
            </a:r>
            <a:r>
              <a:rPr lang="en-GB" b="1" dirty="0"/>
              <a:t>small</a:t>
            </a:r>
            <a:r>
              <a:rPr lang="en-GB" dirty="0"/>
              <a:t> character (e.g. </a:t>
            </a:r>
            <a:r>
              <a:rPr lang="en-GB" sz="2600" dirty="0">
                <a:latin typeface="Arial" charset="0"/>
                <a:ea typeface="Arial" charset="0"/>
                <a:cs typeface="Arial" charset="0"/>
              </a:rPr>
              <a:t>8</a:t>
            </a:r>
            <a:r>
              <a:rPr lang="en-GB" sz="1500" b="1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K</a:t>
            </a:r>
            <a:r>
              <a:rPr lang="en-GB" sz="1900" dirty="0"/>
              <a:t>, </a:t>
            </a:r>
            <a:r>
              <a:rPr lang="en-GB" sz="2600" dirty="0">
                <a:latin typeface="Arial" charset="0"/>
                <a:ea typeface="Arial" charset="0"/>
                <a:cs typeface="Arial" charset="0"/>
              </a:rPr>
              <a:t>4</a:t>
            </a:r>
            <a:r>
              <a:rPr lang="en-GB" sz="1500" b="1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8</a:t>
            </a:r>
            <a:r>
              <a:rPr lang="en-GB" dirty="0"/>
              <a:t>,…)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368" y="4408782"/>
            <a:ext cx="5469128" cy="2449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577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732867" cy="3158267"/>
          </a:xfrm>
        </p:spPr>
        <p:txBody>
          <a:bodyPr anchor="t">
            <a:normAutofit/>
          </a:bodyPr>
          <a:lstStyle/>
          <a:p>
            <a:r>
              <a:rPr lang="en-GB" dirty="0"/>
              <a:t>There are 3 different variations of the Exercise 1 models </a:t>
            </a:r>
          </a:p>
          <a:p>
            <a:r>
              <a:rPr lang="en-GB" dirty="0"/>
              <a:t>In order to </a:t>
            </a:r>
            <a:r>
              <a:rPr lang="en-GB" dirty="0" smtClean="0"/>
              <a:t>minimise </a:t>
            </a:r>
            <a:r>
              <a:rPr lang="en-GB" dirty="0"/>
              <a:t>the memory effect, the model has to be changed after </a:t>
            </a:r>
            <a:r>
              <a:rPr lang="en-GB" b="1" dirty="0"/>
              <a:t>every</a:t>
            </a:r>
            <a:r>
              <a:rPr lang="en-GB" dirty="0"/>
              <a:t> run</a:t>
            </a:r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2268" y="2609260"/>
            <a:ext cx="2764546" cy="2999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046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HYSTT1 Exercise 2 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Hand-eye Coordination</a:t>
            </a:r>
          </a:p>
        </p:txBody>
      </p:sp>
    </p:spTree>
    <p:extLst>
      <p:ext uri="{BB962C8B-B14F-4D97-AF65-F5344CB8AC3E}">
        <p14:creationId xmlns:p14="http://schemas.microsoft.com/office/powerpoint/2010/main" val="16958902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7847542" cy="1665643"/>
          </a:xfrm>
        </p:spPr>
        <p:txBody>
          <a:bodyPr anchor="t">
            <a:normAutofit/>
          </a:bodyPr>
          <a:lstStyle/>
          <a:p>
            <a:r>
              <a:rPr lang="en-GB" dirty="0"/>
              <a:t>To evaluate the skills of simultaneous camera handling and handling a hysteroscopic forceps, grasping an object and transporting it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0854" y="3371850"/>
            <a:ext cx="4419599" cy="331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836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544093" cy="4185286"/>
          </a:xfrm>
        </p:spPr>
        <p:txBody>
          <a:bodyPr anchor="t">
            <a:normAutofit/>
          </a:bodyPr>
          <a:lstStyle/>
          <a:p>
            <a:r>
              <a:rPr lang="en-GB" dirty="0"/>
              <a:t>Place </a:t>
            </a:r>
            <a:r>
              <a:rPr lang="en-GB" b="1" dirty="0"/>
              <a:t>14</a:t>
            </a:r>
            <a:r>
              <a:rPr lang="en-GB" dirty="0"/>
              <a:t> pins in the </a:t>
            </a:r>
            <a:br>
              <a:rPr lang="en-GB" dirty="0"/>
            </a:br>
            <a:r>
              <a:rPr lang="en-GB" dirty="0"/>
              <a:t>HYSTT Exercise 2 model:</a:t>
            </a:r>
          </a:p>
          <a:p>
            <a:pPr lvl="1"/>
            <a:r>
              <a:rPr lang="en-GB" dirty="0"/>
              <a:t>R = Red pin (3x)</a:t>
            </a:r>
          </a:p>
          <a:p>
            <a:pPr lvl="1"/>
            <a:r>
              <a:rPr lang="en-GB" dirty="0"/>
              <a:t>B = Blue pin (3x)</a:t>
            </a:r>
          </a:p>
          <a:p>
            <a:pPr lvl="1"/>
            <a:r>
              <a:rPr lang="en-GB" dirty="0"/>
              <a:t>Y = Yellow pin (3x)</a:t>
            </a:r>
          </a:p>
          <a:p>
            <a:pPr lvl="1"/>
            <a:r>
              <a:rPr lang="en-GB" dirty="0"/>
              <a:t>No marking = Black pin (5x)</a:t>
            </a:r>
          </a:p>
          <a:p>
            <a:r>
              <a:rPr lang="en-GB" dirty="0"/>
              <a:t>The HYSTT Exercise 2 is placed inside the female genital table model, “</a:t>
            </a:r>
            <a:r>
              <a:rPr lang="en-GB" b="1" dirty="0"/>
              <a:t>TOP</a:t>
            </a:r>
            <a:r>
              <a:rPr lang="en-GB" dirty="0"/>
              <a:t>” up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 Setup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3720" y="2554223"/>
            <a:ext cx="2515271" cy="21148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1529" y="4756594"/>
            <a:ext cx="2515271" cy="192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8516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611843" cy="4086113"/>
          </a:xfrm>
        </p:spPr>
        <p:txBody>
          <a:bodyPr anchor="t">
            <a:normAutofit fontScale="92500"/>
          </a:bodyPr>
          <a:lstStyle/>
          <a:p>
            <a:r>
              <a:rPr lang="en-GB" dirty="0"/>
              <a:t>Place the optic as such that you have an overview of the entire cavity with the forceps (see picture)</a:t>
            </a:r>
          </a:p>
          <a:p>
            <a:r>
              <a:rPr lang="en-GB" dirty="0"/>
              <a:t>Camera head in NON-DOMINANT hand</a:t>
            </a:r>
          </a:p>
          <a:p>
            <a:r>
              <a:rPr lang="en-GB" dirty="0"/>
              <a:t>Use your DOMINANT hand </a:t>
            </a:r>
            <a:r>
              <a:rPr lang="en-GB" dirty="0" smtClean="0"/>
              <a:t>to rotate and grasp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Maximum time </a:t>
            </a:r>
            <a:r>
              <a:rPr lang="en-GB" dirty="0" smtClean="0"/>
              <a:t>to perform </a:t>
            </a:r>
            <a:r>
              <a:rPr lang="en-GB" dirty="0"/>
              <a:t>the exercise </a:t>
            </a:r>
            <a:r>
              <a:rPr lang="en-GB" dirty="0" smtClean="0"/>
              <a:t>is </a:t>
            </a:r>
            <a:r>
              <a:rPr lang="en-GB" b="1" dirty="0"/>
              <a:t>3 minutes</a:t>
            </a:r>
          </a:p>
          <a:p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56" r="12668"/>
          <a:stretch/>
        </p:blipFill>
        <p:spPr>
          <a:xfrm>
            <a:off x="5800725" y="2529839"/>
            <a:ext cx="2886075" cy="2845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2083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 txBox="1">
            <a:spLocks/>
          </p:cNvSpPr>
          <p:nvPr/>
        </p:nvSpPr>
        <p:spPr>
          <a:xfrm>
            <a:off x="982133" y="5675489"/>
            <a:ext cx="7704668" cy="1317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880" y="2438401"/>
            <a:ext cx="2407920" cy="39951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Procedure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982131" y="2438400"/>
            <a:ext cx="4934575" cy="44195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/>
              <a:t>Mentor will state 1 by 1, a range of colours to collect, remove a total of 14 pins of different colours from the walls</a:t>
            </a:r>
          </a:p>
          <a:p>
            <a:r>
              <a:rPr lang="en-GB" smtClean="0"/>
              <a:t>Leave the pins in the cavity</a:t>
            </a:r>
          </a:p>
          <a:p>
            <a:r>
              <a:rPr lang="en-GB" smtClean="0"/>
              <a:t>Make sure to count each pin, after the last pin is removed and placed in the cavity, time is stopped</a:t>
            </a:r>
          </a:p>
          <a:p>
            <a:r>
              <a:rPr lang="en-GB" smtClean="0"/>
              <a:t>P</a:t>
            </a:r>
            <a:r>
              <a:rPr lang="x-none" smtClean="0"/>
              <a:t>e</a:t>
            </a:r>
            <a:r>
              <a:rPr lang="en-GB" smtClean="0"/>
              <a:t>r</a:t>
            </a:r>
            <a:r>
              <a:rPr lang="x-none" smtClean="0"/>
              <a:t>f</a:t>
            </a:r>
            <a:r>
              <a:rPr lang="en-GB" smtClean="0"/>
              <a:t>o</a:t>
            </a:r>
            <a:r>
              <a:rPr lang="x-none" smtClean="0"/>
              <a:t>r</a:t>
            </a:r>
            <a:r>
              <a:rPr lang="en-GB" smtClean="0"/>
              <a:t>m</a:t>
            </a:r>
            <a:r>
              <a:rPr lang="x-none" smtClean="0"/>
              <a:t> the exer</a:t>
            </a:r>
            <a:r>
              <a:rPr lang="en-GB" smtClean="0"/>
              <a:t>c</a:t>
            </a:r>
            <a:r>
              <a:rPr lang="x-none" smtClean="0"/>
              <a:t>i</a:t>
            </a:r>
            <a:r>
              <a:rPr lang="en-GB" smtClean="0"/>
              <a:t>s</a:t>
            </a:r>
            <a:r>
              <a:rPr lang="x-none" smtClean="0"/>
              <a:t>e</a:t>
            </a:r>
            <a:r>
              <a:rPr lang="en-GB" smtClean="0"/>
              <a:t>s</a:t>
            </a:r>
            <a:r>
              <a:rPr lang="x-none" smtClean="0"/>
              <a:t> </a:t>
            </a:r>
            <a:r>
              <a:rPr lang="en-GB" smtClean="0"/>
              <a:t>3</a:t>
            </a:r>
            <a:r>
              <a:rPr lang="x-none" smtClean="0"/>
              <a:t> </a:t>
            </a:r>
            <a:r>
              <a:rPr lang="en-GB" smtClean="0"/>
              <a:t>t</a:t>
            </a:r>
            <a:r>
              <a:rPr lang="x-none" smtClean="0"/>
              <a:t>i</a:t>
            </a:r>
            <a:r>
              <a:rPr lang="en-GB" smtClean="0"/>
              <a:t>m</a:t>
            </a:r>
            <a:r>
              <a:rPr lang="x-none" smtClean="0"/>
              <a:t>e</a:t>
            </a:r>
            <a:r>
              <a:rPr lang="en-GB" smtClean="0"/>
              <a:t>s, always using a different sequence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5539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2" name="HYSTT1 Exercise 2 - Android Tablet 720p 25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2133" y="1766887"/>
            <a:ext cx="8161867" cy="45910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82133" y="6443663"/>
            <a:ext cx="81618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/>
              <a:t>Exercise is done at slow pace for demonstration purposes</a:t>
            </a:r>
          </a:p>
        </p:txBody>
      </p:sp>
    </p:spTree>
    <p:extLst>
      <p:ext uri="{BB962C8B-B14F-4D97-AF65-F5344CB8AC3E}">
        <p14:creationId xmlns:p14="http://schemas.microsoft.com/office/powerpoint/2010/main" val="196362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5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7610538" cy="4328161"/>
          </a:xfrm>
        </p:spPr>
        <p:txBody>
          <a:bodyPr anchor="t">
            <a:normAutofit/>
          </a:bodyPr>
          <a:lstStyle/>
          <a:p>
            <a:r>
              <a:rPr lang="en-GB" dirty="0"/>
              <a:t>If </a:t>
            </a:r>
            <a:r>
              <a:rPr lang="en-GB" b="1" dirty="0"/>
              <a:t>all 14 pins</a:t>
            </a:r>
            <a:r>
              <a:rPr lang="en-GB" dirty="0"/>
              <a:t> are removed </a:t>
            </a:r>
            <a:r>
              <a:rPr lang="en-GB" b="1" dirty="0"/>
              <a:t>within 3 minutes</a:t>
            </a:r>
            <a:r>
              <a:rPr lang="en-GB" dirty="0"/>
              <a:t>, write down the time mm:ss:hh</a:t>
            </a:r>
          </a:p>
          <a:p>
            <a:r>
              <a:rPr lang="en-GB" dirty="0"/>
              <a:t>If time limit of 3 minutes is </a:t>
            </a:r>
            <a:r>
              <a:rPr lang="en-GB" b="1" dirty="0"/>
              <a:t>elapsed</a:t>
            </a:r>
            <a:r>
              <a:rPr lang="en-GB" dirty="0"/>
              <a:t>: count the </a:t>
            </a:r>
            <a:r>
              <a:rPr lang="en-GB" b="1" dirty="0"/>
              <a:t>number of pins removed</a:t>
            </a:r>
            <a:r>
              <a:rPr lang="en-GB" dirty="0"/>
              <a:t> and write down the number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4004" y="4299166"/>
            <a:ext cx="5326796" cy="244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2858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64781"/>
            <a:ext cx="7610538" cy="3878882"/>
          </a:xfrm>
        </p:spPr>
        <p:txBody>
          <a:bodyPr anchor="t">
            <a:normAutofit/>
          </a:bodyPr>
          <a:lstStyle/>
          <a:p>
            <a:r>
              <a:rPr lang="en-GB" dirty="0"/>
              <a:t>Movements at the proximal part of the grasping forceps are useless and will only damage the instrument</a:t>
            </a:r>
          </a:p>
          <a:p>
            <a:r>
              <a:rPr lang="en-GB" dirty="0"/>
              <a:t>Use the 30° optic to position your scope as such that you can work with the instrument in a straight line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98111" y="5026892"/>
            <a:ext cx="6872709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To minimise the memory effect, </a:t>
            </a:r>
            <a:br>
              <a:rPr lang="en-GB" sz="2000" dirty="0"/>
            </a:br>
            <a:r>
              <a:rPr lang="en-GB" sz="2000" dirty="0"/>
              <a:t>there is a different sequence for each run</a:t>
            </a:r>
            <a:endParaRPr lang="nl-BE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1398111" y="5826062"/>
            <a:ext cx="6872709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The mentor needs to visually inspect </a:t>
            </a:r>
            <a:br>
              <a:rPr lang="en-GB" sz="2000" dirty="0" smtClean="0"/>
            </a:br>
            <a:r>
              <a:rPr lang="en-GB" sz="2000" dirty="0" smtClean="0"/>
              <a:t>the pins before each </a:t>
            </a:r>
            <a:r>
              <a:rPr lang="en-GB" sz="2000" dirty="0"/>
              <a:t>run</a:t>
            </a:r>
            <a:endParaRPr lang="nl-BE" sz="2000" dirty="0"/>
          </a:p>
        </p:txBody>
      </p:sp>
    </p:spTree>
    <p:extLst>
      <p:ext uri="{BB962C8B-B14F-4D97-AF65-F5344CB8AC3E}">
        <p14:creationId xmlns:p14="http://schemas.microsoft.com/office/powerpoint/2010/main" val="1534178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HYSTT2 Exercise 1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Camera Navigation</a:t>
            </a:r>
          </a:p>
        </p:txBody>
      </p:sp>
    </p:spTree>
    <p:extLst>
      <p:ext uri="{BB962C8B-B14F-4D97-AF65-F5344CB8AC3E}">
        <p14:creationId xmlns:p14="http://schemas.microsoft.com/office/powerpoint/2010/main" val="12138671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4" y="2535666"/>
            <a:ext cx="4241376" cy="3319631"/>
          </a:xfrm>
        </p:spPr>
        <p:txBody>
          <a:bodyPr anchor="t">
            <a:normAutofit/>
          </a:bodyPr>
          <a:lstStyle/>
          <a:p>
            <a:r>
              <a:rPr lang="en-GB" dirty="0"/>
              <a:t>To evaluate the participant’s ability to navigate the hysteroscope, using forward/backward and rotation movements, in order to be able to identify targets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5971" y="2349904"/>
            <a:ext cx="2734101" cy="4101152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982133" y="351059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</p:spTree>
    <p:extLst>
      <p:ext uri="{BB962C8B-B14F-4D97-AF65-F5344CB8AC3E}">
        <p14:creationId xmlns:p14="http://schemas.microsoft.com/office/powerpoint/2010/main" val="13859704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450479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The HYSTT model for exercise 1 is placed inside the female genital table model, “</a:t>
            </a:r>
            <a:r>
              <a:rPr lang="en-GB" b="1" dirty="0"/>
              <a:t>TOP</a:t>
            </a:r>
            <a:r>
              <a:rPr lang="en-GB" dirty="0"/>
              <a:t>” up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r>
              <a:rPr lang="en-GB" dirty="0"/>
              <a:t>Screen is equipped with </a:t>
            </a:r>
            <a:br>
              <a:rPr lang="en-GB" dirty="0"/>
            </a:br>
            <a:r>
              <a:rPr lang="en-GB" dirty="0"/>
              <a:t>a </a:t>
            </a:r>
            <a:r>
              <a:rPr lang="en-GB" b="1" dirty="0"/>
              <a:t>transparent target sheet </a:t>
            </a:r>
            <a:r>
              <a:rPr lang="en-GB" dirty="0"/>
              <a:t>which has a circle in the middle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1059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1685" y="2480474"/>
            <a:ext cx="2955115" cy="197007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346" y="4632317"/>
            <a:ext cx="2975454" cy="1983635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Setup</a:t>
            </a:r>
          </a:p>
        </p:txBody>
      </p:sp>
    </p:spTree>
    <p:extLst>
      <p:ext uri="{BB962C8B-B14F-4D97-AF65-F5344CB8AC3E}">
        <p14:creationId xmlns:p14="http://schemas.microsoft.com/office/powerpoint/2010/main" val="2507215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152" y="3798730"/>
            <a:ext cx="4269677" cy="3059270"/>
          </a:xfrm>
          <a:prstGeom prst="rect">
            <a:avLst/>
          </a:prstGeom>
        </p:spPr>
      </p:pic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7747530" cy="418528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Mentors need to position themselves in such a way that they can clearly see:</a:t>
            </a:r>
          </a:p>
          <a:p>
            <a:r>
              <a:rPr lang="en-GB" dirty="0"/>
              <a:t>the instrument handling of the mentee </a:t>
            </a:r>
          </a:p>
          <a:p>
            <a:r>
              <a:rPr lang="en-GB" dirty="0"/>
              <a:t>the image feed on the monitor</a:t>
            </a:r>
          </a:p>
          <a:p>
            <a:r>
              <a:rPr lang="en-GB" dirty="0"/>
              <a:t>the scoring form in their hands</a:t>
            </a: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>
          <a:xfrm flipH="1">
            <a:off x="6131336" y="4572000"/>
            <a:ext cx="1317976" cy="219547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>
            <a:off x="5916706" y="4596384"/>
            <a:ext cx="1483838" cy="870486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953741" y="6410957"/>
            <a:ext cx="1189567" cy="3385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MENTEE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558088" y="6445343"/>
            <a:ext cx="1189567" cy="3385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MENTOR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H="1">
            <a:off x="7074312" y="4579749"/>
            <a:ext cx="364874" cy="1157799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Mentee and Mentor Positioning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982133" y="351059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</p:spTree>
    <p:extLst>
      <p:ext uri="{BB962C8B-B14F-4D97-AF65-F5344CB8AC3E}">
        <p14:creationId xmlns:p14="http://schemas.microsoft.com/office/powerpoint/2010/main" val="20397161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/>
          <p:cNvSpPr txBox="1">
            <a:spLocks/>
          </p:cNvSpPr>
          <p:nvPr/>
        </p:nvSpPr>
        <p:spPr>
          <a:xfrm>
            <a:off x="982133" y="2535666"/>
            <a:ext cx="7704667" cy="37710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982133" y="2394831"/>
            <a:ext cx="4006726" cy="41672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defTabSz="45720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200" dirty="0">
                <a:solidFill>
                  <a:prstClr val="black"/>
                </a:solidFill>
              </a:rPr>
              <a:t>Place the optic as such that you have an overview of the entire cavity</a:t>
            </a:r>
          </a:p>
          <a:p>
            <a:pPr marL="285750" lvl="0" indent="-285750" defTabSz="45720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200" dirty="0">
                <a:solidFill>
                  <a:prstClr val="black"/>
                </a:solidFill>
              </a:rPr>
              <a:t>Camera head with 30° optic in NON-DOMINANT </a:t>
            </a:r>
            <a:r>
              <a:rPr lang="en-GB" sz="2200" dirty="0" smtClean="0">
                <a:solidFill>
                  <a:prstClr val="black"/>
                </a:solidFill>
              </a:rPr>
              <a:t>hand</a:t>
            </a:r>
          </a:p>
          <a:p>
            <a:pPr marL="285750" lvl="0" indent="-285750" defTabSz="45720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200" dirty="0" smtClean="0">
                <a:solidFill>
                  <a:prstClr val="black"/>
                </a:solidFill>
              </a:rPr>
              <a:t>Rotate </a:t>
            </a:r>
            <a:r>
              <a:rPr lang="en-GB" sz="2200" dirty="0">
                <a:solidFill>
                  <a:prstClr val="black"/>
                </a:solidFill>
              </a:rPr>
              <a:t>light cable with your DOMINANT hand for correct </a:t>
            </a:r>
            <a:r>
              <a:rPr lang="en-GB" sz="2200" dirty="0" smtClean="0">
                <a:solidFill>
                  <a:prstClr val="black"/>
                </a:solidFill>
              </a:rPr>
              <a:t>view</a:t>
            </a:r>
            <a:br>
              <a:rPr lang="en-GB" sz="2200" dirty="0" smtClean="0">
                <a:solidFill>
                  <a:prstClr val="black"/>
                </a:solidFill>
              </a:rPr>
            </a:br>
            <a:r>
              <a:rPr lang="en-GB" sz="2200" dirty="0" smtClean="0">
                <a:solidFill>
                  <a:prstClr val="black"/>
                </a:solidFill>
              </a:rPr>
              <a:t/>
            </a:r>
            <a:br>
              <a:rPr lang="en-GB" sz="2200" dirty="0" smtClean="0">
                <a:solidFill>
                  <a:prstClr val="black"/>
                </a:solidFill>
              </a:rPr>
            </a:br>
            <a:r>
              <a:rPr lang="en-GB" sz="2400" dirty="0"/>
              <a:t>Maximum time to perform the exercise is </a:t>
            </a:r>
            <a:r>
              <a:rPr lang="en-GB" sz="2400" b="1" dirty="0"/>
              <a:t>3 minutes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1059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Position</a:t>
            </a:r>
          </a:p>
        </p:txBody>
      </p:sp>
      <p:pic>
        <p:nvPicPr>
          <p:cNvPr id="9" name="image.png"/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 rot="10800000">
            <a:off x="5593976" y="2529839"/>
            <a:ext cx="3276498" cy="3209135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</p:spTree>
    <p:extLst>
      <p:ext uri="{BB962C8B-B14F-4D97-AF65-F5344CB8AC3E}">
        <p14:creationId xmlns:p14="http://schemas.microsoft.com/office/powerpoint/2010/main" val="5140745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82132" y="2394831"/>
            <a:ext cx="7918981" cy="42319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3464" indent="-283464">
              <a:spcBef>
                <a:spcPts val="672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 charset="0"/>
              <a:buChar char="•"/>
            </a:pPr>
            <a:r>
              <a:rPr lang="en-GB" sz="2200" dirty="0" smtClean="0">
                <a:solidFill>
                  <a:prstClr val="black"/>
                </a:solidFill>
              </a:rPr>
              <a:t>Mentee moves to first position </a:t>
            </a:r>
            <a:r>
              <a:rPr lang="en-GB" sz="2400" dirty="0" smtClean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1</a:t>
            </a:r>
            <a:r>
              <a:rPr lang="en-GB" sz="1200" dirty="0" smtClean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A</a:t>
            </a:r>
            <a:r>
              <a:rPr lang="en-GB" sz="2200" dirty="0" smtClean="0">
                <a:solidFill>
                  <a:prstClr val="black"/>
                </a:solidFill>
              </a:rPr>
              <a:t> and puts the </a:t>
            </a:r>
            <a:r>
              <a:rPr lang="en-GB" sz="2200" b="1" dirty="0" smtClean="0">
                <a:solidFill>
                  <a:prstClr val="black"/>
                </a:solidFill>
              </a:rPr>
              <a:t>small</a:t>
            </a:r>
            <a:r>
              <a:rPr lang="en-GB" sz="2200" dirty="0" smtClean="0">
                <a:solidFill>
                  <a:prstClr val="black"/>
                </a:solidFill>
              </a:rPr>
              <a:t> character inside </a:t>
            </a:r>
            <a:r>
              <a:rPr lang="en-GB" sz="2200" dirty="0">
                <a:solidFill>
                  <a:prstClr val="black"/>
                </a:solidFill>
              </a:rPr>
              <a:t>the circle  </a:t>
            </a:r>
            <a:r>
              <a:rPr lang="en-GB" sz="2200" dirty="0" smtClean="0">
                <a:solidFill>
                  <a:prstClr val="black"/>
                </a:solidFill>
              </a:rPr>
              <a:t> </a:t>
            </a:r>
            <a:r>
              <a:rPr lang="en-GB" sz="1200" dirty="0" smtClean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A</a:t>
            </a:r>
            <a:endParaRPr lang="en-GB" sz="2200" dirty="0" smtClean="0">
              <a:solidFill>
                <a:prstClr val="black"/>
              </a:solidFill>
            </a:endParaRP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200" dirty="0" smtClean="0">
                <a:solidFill>
                  <a:prstClr val="black"/>
                </a:solidFill>
              </a:rPr>
              <a:t>Mentor </a:t>
            </a:r>
            <a:r>
              <a:rPr lang="en-GB" sz="2200" dirty="0">
                <a:solidFill>
                  <a:prstClr val="black"/>
                </a:solidFill>
              </a:rPr>
              <a:t>verifies the location, the light cable </a:t>
            </a:r>
            <a:r>
              <a:rPr lang="en-GB" sz="2200" dirty="0" smtClean="0">
                <a:solidFill>
                  <a:prstClr val="black"/>
                </a:solidFill>
              </a:rPr>
              <a:t>position and </a:t>
            </a:r>
            <a:r>
              <a:rPr lang="en-GB" sz="2200" dirty="0">
                <a:solidFill>
                  <a:prstClr val="black"/>
                </a:solidFill>
              </a:rPr>
              <a:t>the camera position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200" dirty="0">
                <a:solidFill>
                  <a:prstClr val="black"/>
                </a:solidFill>
              </a:rPr>
              <a:t>If all correct, mentor says “OK” and mentee proceeds to corresponding next </a:t>
            </a:r>
            <a:r>
              <a:rPr lang="en-GB" sz="2200" b="1" dirty="0">
                <a:solidFill>
                  <a:prstClr val="black"/>
                </a:solidFill>
              </a:rPr>
              <a:t>big</a:t>
            </a:r>
            <a:r>
              <a:rPr lang="en-GB" sz="2200" dirty="0">
                <a:solidFill>
                  <a:prstClr val="black"/>
                </a:solidFill>
              </a:rPr>
              <a:t> character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200" dirty="0">
                <a:solidFill>
                  <a:prstClr val="black"/>
                </a:solidFill>
              </a:rPr>
              <a:t>If not correct, mentor says “Not OK” and mentee needs to adjust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200" dirty="0">
                <a:solidFill>
                  <a:prstClr val="black"/>
                </a:solidFill>
              </a:rPr>
              <a:t>The mentor does not give any additional feedback and the mentee can only continue once the error(s) have been </a:t>
            </a:r>
            <a:r>
              <a:rPr lang="en-GB" sz="2200" dirty="0" smtClean="0">
                <a:solidFill>
                  <a:prstClr val="black"/>
                </a:solidFill>
              </a:rPr>
              <a:t>corrected</a:t>
            </a:r>
            <a:endParaRPr lang="en-GB" sz="2200" dirty="0">
              <a:solidFill>
                <a:prstClr val="black"/>
              </a:solidFill>
            </a:endParaRP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GB" sz="2200" dirty="0">
                <a:solidFill>
                  <a:prstClr val="black"/>
                </a:solidFill>
              </a:rPr>
              <a:t>This is done for all of the 12 positions until character ‘end’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982133" y="351059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Procedure</a:t>
            </a:r>
          </a:p>
        </p:txBody>
      </p:sp>
      <p:sp>
        <p:nvSpPr>
          <p:cNvPr id="5" name="Oval 4">
            <a:extLst>
              <a:ext uri="{FF2B5EF4-FFF2-40B4-BE49-F238E27FC236}">
                <a16:creationId xmlns="" xmlns:a16="http://schemas.microsoft.com/office/drawing/2014/main" id="{F890B23A-DFC3-4BB7-BD5E-75ED5A290A2D}"/>
              </a:ext>
            </a:extLst>
          </p:cNvPr>
          <p:cNvSpPr/>
          <p:nvPr/>
        </p:nvSpPr>
        <p:spPr>
          <a:xfrm>
            <a:off x="3203085" y="2845580"/>
            <a:ext cx="301841" cy="3195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759268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HYSTT1-2 Exercise 1 - Android Tablet 720p 25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2133" y="1766870"/>
            <a:ext cx="8161867" cy="4591050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982133" y="351059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</p:spTree>
    <p:extLst>
      <p:ext uri="{BB962C8B-B14F-4D97-AF65-F5344CB8AC3E}">
        <p14:creationId xmlns:p14="http://schemas.microsoft.com/office/powerpoint/2010/main" val="1246373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82133" y="351059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sp>
        <p:nvSpPr>
          <p:cNvPr id="17" name="Content Placeholder 2"/>
          <p:cNvSpPr>
            <a:spLocks noGrp="1"/>
          </p:cNvSpPr>
          <p:nvPr>
            <p:ph idx="1"/>
          </p:nvPr>
        </p:nvSpPr>
        <p:spPr>
          <a:xfrm>
            <a:off x="982132" y="2529838"/>
            <a:ext cx="7978987" cy="4573489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Mentee </a:t>
            </a:r>
            <a:r>
              <a:rPr lang="en-GB" dirty="0">
                <a:solidFill>
                  <a:prstClr val="black"/>
                </a:solidFill>
              </a:rPr>
              <a:t>puts the small character inside the </a:t>
            </a:r>
            <a:r>
              <a:rPr lang="en-GB" dirty="0" smtClean="0">
                <a:solidFill>
                  <a:prstClr val="black"/>
                </a:solidFill>
              </a:rPr>
              <a:t>circle and mentor verifies the light cable and camera position:</a:t>
            </a:r>
            <a:endParaRPr lang="en-GB" dirty="0" smtClean="0"/>
          </a:p>
          <a:p>
            <a:pPr lvl="1"/>
            <a:r>
              <a:rPr lang="en-GB" b="1" dirty="0" smtClean="0"/>
              <a:t>Light cable position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Verify the position of the light cable as indicated on the scoring form. Some leeway is allowed as indicated below, e.g.</a:t>
            </a:r>
            <a:r>
              <a:rPr lang="en-GB" sz="1400" dirty="0" smtClean="0"/>
              <a:t/>
            </a:r>
            <a:br>
              <a:rPr lang="en-GB" sz="1400" dirty="0" smtClean="0"/>
            </a:br>
            <a:r>
              <a:rPr lang="en-GB" sz="1400" dirty="0" smtClean="0"/>
              <a:t/>
            </a:r>
            <a:br>
              <a:rPr lang="en-GB" sz="1400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pPr lvl="1"/>
            <a:r>
              <a:rPr lang="en-GB" b="1" dirty="0" smtClean="0"/>
              <a:t>Camera </a:t>
            </a:r>
            <a:r>
              <a:rPr lang="en-GB" b="1" dirty="0"/>
              <a:t>position</a:t>
            </a:r>
            <a:br>
              <a:rPr lang="en-GB" b="1" dirty="0"/>
            </a:br>
            <a:r>
              <a:rPr lang="en-GB" dirty="0"/>
              <a:t>The camera should always be positioned upwards, no rotation of the camera can take place during the exercise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7" r="4916"/>
          <a:stretch/>
        </p:blipFill>
        <p:spPr>
          <a:xfrm>
            <a:off x="6261877" y="4222298"/>
            <a:ext cx="1680892" cy="1370941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901"/>
          <a:stretch/>
        </p:blipFill>
        <p:spPr>
          <a:xfrm>
            <a:off x="3813721" y="4210576"/>
            <a:ext cx="1693463" cy="1382663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5144" y="4203080"/>
            <a:ext cx="1298328" cy="13263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330946" y="4693918"/>
            <a:ext cx="6406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>
                <a:solidFill>
                  <a:srgbClr val="92D050"/>
                </a:solidFill>
              </a:rPr>
              <a:t>✓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593472" y="4693918"/>
            <a:ext cx="6406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>
                <a:solidFill>
                  <a:srgbClr val="FF0000"/>
                </a:solidFill>
              </a:rPr>
              <a:t>✕</a:t>
            </a:r>
          </a:p>
        </p:txBody>
      </p:sp>
    </p:spTree>
    <p:extLst>
      <p:ext uri="{BB962C8B-B14F-4D97-AF65-F5344CB8AC3E}">
        <p14:creationId xmlns:p14="http://schemas.microsoft.com/office/powerpoint/2010/main" val="7657789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7610538" cy="3981129"/>
          </a:xfrm>
        </p:spPr>
        <p:txBody>
          <a:bodyPr anchor="t">
            <a:normAutofit lnSpcReduction="10000"/>
          </a:bodyPr>
          <a:lstStyle/>
          <a:p>
            <a:r>
              <a:rPr lang="en-GB" dirty="0" smtClean="0"/>
              <a:t>For the </a:t>
            </a:r>
            <a:r>
              <a:rPr lang="en-GB" b="1" dirty="0" smtClean="0"/>
              <a:t>same target</a:t>
            </a:r>
            <a:r>
              <a:rPr lang="en-GB" dirty="0" smtClean="0"/>
              <a:t>: consecutive light cable or consecutive camera errors are only counted once</a:t>
            </a:r>
          </a:p>
          <a:p>
            <a:r>
              <a:rPr lang="en-GB" dirty="0" smtClean="0"/>
              <a:t>If </a:t>
            </a:r>
            <a:r>
              <a:rPr lang="en-GB" dirty="0"/>
              <a:t>all </a:t>
            </a:r>
            <a:r>
              <a:rPr lang="en-GB" b="1" dirty="0"/>
              <a:t>12 targets</a:t>
            </a:r>
            <a:r>
              <a:rPr lang="en-GB" dirty="0"/>
              <a:t> are identified </a:t>
            </a:r>
            <a:r>
              <a:rPr lang="en-GB" b="1" dirty="0"/>
              <a:t>within 3 minutes</a:t>
            </a:r>
            <a:r>
              <a:rPr lang="en-GB" dirty="0"/>
              <a:t>, write down the time mm:ss:hh</a:t>
            </a:r>
          </a:p>
          <a:p>
            <a:r>
              <a:rPr lang="en-GB" dirty="0"/>
              <a:t>If last position ‘</a:t>
            </a:r>
            <a:r>
              <a:rPr lang="en-GB" b="1" dirty="0"/>
              <a:t>end</a:t>
            </a:r>
            <a:r>
              <a:rPr lang="en-GB" dirty="0"/>
              <a:t>’ is not reached within 3 minutes, write down the last identified </a:t>
            </a:r>
            <a:r>
              <a:rPr lang="en-GB" b="1" dirty="0"/>
              <a:t>small</a:t>
            </a:r>
            <a:r>
              <a:rPr lang="en-GB" dirty="0"/>
              <a:t> character (e.g. </a:t>
            </a:r>
            <a:r>
              <a:rPr lang="en-GB" sz="2600" dirty="0">
                <a:latin typeface="Arial" charset="0"/>
                <a:ea typeface="Arial" charset="0"/>
                <a:cs typeface="Arial" charset="0"/>
              </a:rPr>
              <a:t>8</a:t>
            </a:r>
            <a:r>
              <a:rPr lang="en-GB" sz="1500" b="1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K</a:t>
            </a:r>
            <a:r>
              <a:rPr lang="en-GB" dirty="0"/>
              <a:t>, </a:t>
            </a:r>
            <a:r>
              <a:rPr lang="en-GB" sz="2600" dirty="0">
                <a:latin typeface="Arial" charset="0"/>
                <a:ea typeface="Arial" charset="0"/>
                <a:cs typeface="Arial" charset="0"/>
              </a:rPr>
              <a:t>4</a:t>
            </a:r>
            <a:r>
              <a:rPr lang="en-GB" sz="1500" b="1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8</a:t>
            </a:r>
            <a:r>
              <a:rPr lang="en-GB" dirty="0"/>
              <a:t>,…)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982133" y="351059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</p:spTree>
    <p:extLst>
      <p:ext uri="{BB962C8B-B14F-4D97-AF65-F5344CB8AC3E}">
        <p14:creationId xmlns:p14="http://schemas.microsoft.com/office/powerpoint/2010/main" val="16318879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/>
          <p:cNvSpPr txBox="1">
            <a:spLocks/>
          </p:cNvSpPr>
          <p:nvPr/>
        </p:nvSpPr>
        <p:spPr>
          <a:xfrm>
            <a:off x="982133" y="351059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  <p:sp>
        <p:nvSpPr>
          <p:cNvPr id="18" name="Title 3"/>
          <p:cNvSpPr>
            <a:spLocks noGrp="1"/>
          </p:cNvSpPr>
          <p:nvPr>
            <p:ph type="title"/>
          </p:nvPr>
        </p:nvSpPr>
        <p:spPr>
          <a:xfrm>
            <a:off x="982133" y="1567543"/>
            <a:ext cx="7704667" cy="870858"/>
          </a:xfrm>
        </p:spPr>
        <p:txBody>
          <a:bodyPr/>
          <a:lstStyle/>
          <a:p>
            <a:r>
              <a:rPr lang="en-US" dirty="0" smtClean="0"/>
              <a:t>Scoring Form</a:t>
            </a:r>
            <a:endParaRPr lang="en-US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048" y="3527219"/>
            <a:ext cx="6997700" cy="2374900"/>
          </a:xfrm>
          <a:prstGeom prst="rect">
            <a:avLst/>
          </a:prstGeom>
        </p:spPr>
      </p:pic>
      <p:cxnSp>
        <p:nvCxnSpPr>
          <p:cNvPr id="25" name="Straight Arrow Connector 24"/>
          <p:cNvCxnSpPr>
            <a:stCxn id="22" idx="2"/>
          </p:cNvCxnSpPr>
          <p:nvPr/>
        </p:nvCxnSpPr>
        <p:spPr>
          <a:xfrm>
            <a:off x="2012801" y="3270722"/>
            <a:ext cx="0" cy="489311"/>
          </a:xfrm>
          <a:prstGeom prst="straightConnector1">
            <a:avLst/>
          </a:prstGeom>
          <a:ln w="127000">
            <a:solidFill>
              <a:schemeClr val="accent1">
                <a:lumMod val="20000"/>
                <a:lumOff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1501857" y="2624391"/>
            <a:ext cx="102188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nl-BE"/>
              <a:t>Model number</a:t>
            </a:r>
          </a:p>
        </p:txBody>
      </p:sp>
      <p:cxnSp>
        <p:nvCxnSpPr>
          <p:cNvPr id="27" name="Straight Arrow Connector 26"/>
          <p:cNvCxnSpPr/>
          <p:nvPr/>
        </p:nvCxnSpPr>
        <p:spPr>
          <a:xfrm>
            <a:off x="3873985" y="3282914"/>
            <a:ext cx="0" cy="489311"/>
          </a:xfrm>
          <a:prstGeom prst="straightConnector1">
            <a:avLst/>
          </a:prstGeom>
          <a:ln w="127000">
            <a:solidFill>
              <a:schemeClr val="accent1">
                <a:lumMod val="20000"/>
                <a:lumOff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3102820" y="2636583"/>
            <a:ext cx="1542331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nl-BE"/>
              <a:t>Correct Light Cable position</a:t>
            </a:r>
          </a:p>
        </p:txBody>
      </p:sp>
      <p:sp>
        <p:nvSpPr>
          <p:cNvPr id="28" name="Multiply 27"/>
          <p:cNvSpPr/>
          <p:nvPr/>
        </p:nvSpPr>
        <p:spPr>
          <a:xfrm>
            <a:off x="5388864" y="4409869"/>
            <a:ext cx="316992" cy="3048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Multiply 28"/>
          <p:cNvSpPr/>
          <p:nvPr/>
        </p:nvSpPr>
        <p:spPr>
          <a:xfrm>
            <a:off x="7138416" y="5158113"/>
            <a:ext cx="316992" cy="3048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7344466" y="3282914"/>
            <a:ext cx="0" cy="489311"/>
          </a:xfrm>
          <a:prstGeom prst="straightConnector1">
            <a:avLst/>
          </a:prstGeom>
          <a:ln w="127000">
            <a:solidFill>
              <a:schemeClr val="accent1">
                <a:lumMod val="20000"/>
                <a:lumOff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6477758" y="2482695"/>
            <a:ext cx="1637542" cy="8002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b">
            <a:spAutoFit/>
          </a:bodyPr>
          <a:lstStyle/>
          <a:p>
            <a:pPr algn="ctr"/>
            <a:r>
              <a:rPr lang="nl-BE" dirty="0"/>
              <a:t>Camera Error</a:t>
            </a:r>
            <a:br>
              <a:rPr lang="nl-BE" dirty="0"/>
            </a:br>
            <a:r>
              <a:rPr lang="nl-BE" sz="1400" dirty="0"/>
              <a:t>mistake with camera orientation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5607402" y="3282914"/>
            <a:ext cx="0" cy="489311"/>
          </a:xfrm>
          <a:prstGeom prst="straightConnector1">
            <a:avLst/>
          </a:prstGeom>
          <a:ln w="127000">
            <a:solidFill>
              <a:schemeClr val="accent1">
                <a:lumMod val="20000"/>
                <a:lumOff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4754982" y="2482695"/>
            <a:ext cx="1637542" cy="8002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b">
            <a:spAutoFit/>
          </a:bodyPr>
          <a:lstStyle/>
          <a:p>
            <a:pPr algn="ctr"/>
            <a:r>
              <a:rPr lang="nl-BE" dirty="0"/>
              <a:t>Light Cable </a:t>
            </a:r>
            <a:br>
              <a:rPr lang="nl-BE" dirty="0"/>
            </a:br>
            <a:r>
              <a:rPr lang="nl-BE" sz="1400" dirty="0"/>
              <a:t>mistake with light cable orientation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1857" y="6197563"/>
            <a:ext cx="6852891" cy="441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0220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732867" cy="3804054"/>
          </a:xfrm>
        </p:spPr>
        <p:txBody>
          <a:bodyPr anchor="t">
            <a:normAutofit/>
          </a:bodyPr>
          <a:lstStyle/>
          <a:p>
            <a:r>
              <a:rPr lang="en-GB" dirty="0"/>
              <a:t>There are 3 different variations of the Exercise 1 models </a:t>
            </a:r>
            <a:endParaRPr lang="en-GB" dirty="0" smtClean="0"/>
          </a:p>
          <a:p>
            <a:r>
              <a:rPr lang="en-GB" dirty="0"/>
              <a:t>Always make sure to use the scoring form that corresponds with the model (1, 2 or 3) that you are using</a:t>
            </a:r>
          </a:p>
          <a:p>
            <a:r>
              <a:rPr lang="en-GB" dirty="0" smtClean="0"/>
              <a:t>In </a:t>
            </a:r>
            <a:r>
              <a:rPr lang="en-GB" dirty="0"/>
              <a:t>order to </a:t>
            </a:r>
            <a:r>
              <a:rPr lang="en-GB" dirty="0" smtClean="0"/>
              <a:t>minimise </a:t>
            </a:r>
            <a:r>
              <a:rPr lang="en-GB" dirty="0"/>
              <a:t>the memory effect, the model has to be changed after </a:t>
            </a:r>
            <a:r>
              <a:rPr lang="en-GB" b="1" dirty="0"/>
              <a:t>every</a:t>
            </a:r>
            <a:r>
              <a:rPr lang="en-GB" dirty="0"/>
              <a:t> run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2268" y="2609260"/>
            <a:ext cx="2764546" cy="2999424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982133" y="351059"/>
            <a:ext cx="4241377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1: Camera Navigation</a:t>
            </a:r>
          </a:p>
        </p:txBody>
      </p:sp>
    </p:spTree>
    <p:extLst>
      <p:ext uri="{BB962C8B-B14F-4D97-AF65-F5344CB8AC3E}">
        <p14:creationId xmlns:p14="http://schemas.microsoft.com/office/powerpoint/2010/main" val="16268172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HYSTT2 Exercise 2 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Hand-eye Coordination</a:t>
            </a:r>
          </a:p>
        </p:txBody>
      </p:sp>
    </p:spTree>
    <p:extLst>
      <p:ext uri="{BB962C8B-B14F-4D97-AF65-F5344CB8AC3E}">
        <p14:creationId xmlns:p14="http://schemas.microsoft.com/office/powerpoint/2010/main" val="2355644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1480972"/>
            <a:ext cx="7704667" cy="939498"/>
          </a:xfrm>
        </p:spPr>
        <p:txBody>
          <a:bodyPr>
            <a:normAutofit/>
          </a:bodyPr>
          <a:lstStyle/>
          <a:p>
            <a:r>
              <a:rPr lang="en-US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8046"/>
            <a:ext cx="7847542" cy="3832413"/>
          </a:xfrm>
        </p:spPr>
        <p:txBody>
          <a:bodyPr anchor="t">
            <a:normAutofit/>
          </a:bodyPr>
          <a:lstStyle/>
          <a:p>
            <a:r>
              <a:rPr lang="en-US" dirty="0"/>
              <a:t>To evaluate the skill level of simultaneous camera and forceps handling by grasping an object and transporting it, with correct camera and light cable positioning.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5557" y="3781989"/>
            <a:ext cx="4017817" cy="301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28080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5075767" cy="4185286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Place </a:t>
            </a:r>
            <a:r>
              <a:rPr lang="en-GB" b="1" dirty="0"/>
              <a:t>12</a:t>
            </a:r>
            <a:r>
              <a:rPr lang="en-GB" dirty="0"/>
              <a:t> pins in the </a:t>
            </a:r>
            <a:br>
              <a:rPr lang="en-GB" dirty="0"/>
            </a:br>
            <a:r>
              <a:rPr lang="en-GB" dirty="0"/>
              <a:t>HYSTT Exercise 2 model:</a:t>
            </a:r>
          </a:p>
          <a:p>
            <a:pPr lvl="1"/>
            <a:r>
              <a:rPr lang="en-GB" dirty="0"/>
              <a:t>R = Red pin (3x)</a:t>
            </a:r>
          </a:p>
          <a:p>
            <a:pPr lvl="1"/>
            <a:r>
              <a:rPr lang="en-GB" dirty="0"/>
              <a:t>B = Blue pin (3x)</a:t>
            </a:r>
          </a:p>
          <a:p>
            <a:pPr lvl="1"/>
            <a:r>
              <a:rPr lang="en-GB" dirty="0"/>
              <a:t>Y = Yellow pin (3x)</a:t>
            </a:r>
          </a:p>
          <a:p>
            <a:pPr lvl="1"/>
            <a:r>
              <a:rPr lang="en-GB" dirty="0"/>
              <a:t>No marking = Black pin (3x), do not use the two fundus positions</a:t>
            </a:r>
          </a:p>
          <a:p>
            <a:r>
              <a:rPr lang="en-GB" dirty="0"/>
              <a:t>The HYSTT Exercise </a:t>
            </a:r>
            <a:r>
              <a:rPr lang="en-GB" dirty="0" smtClean="0"/>
              <a:t>2 model </a:t>
            </a:r>
            <a:r>
              <a:rPr lang="en-GB" dirty="0"/>
              <a:t>is placed inside the female genital table model, “</a:t>
            </a:r>
            <a:r>
              <a:rPr lang="en-GB" b="1" dirty="0"/>
              <a:t>TOP</a:t>
            </a:r>
            <a:r>
              <a:rPr lang="en-GB" dirty="0"/>
              <a:t>” up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 Setup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4391" y="4700587"/>
            <a:ext cx="2515271" cy="1704686"/>
          </a:xfrm>
          <a:prstGeom prst="rect">
            <a:avLst/>
          </a:prstGeom>
        </p:spPr>
      </p:pic>
      <p:cxnSp>
        <p:nvCxnSpPr>
          <p:cNvPr id="9" name="Straight Connector 8"/>
          <p:cNvCxnSpPr/>
          <p:nvPr/>
        </p:nvCxnSpPr>
        <p:spPr>
          <a:xfrm flipH="1">
            <a:off x="6485860" y="5805377"/>
            <a:ext cx="340242" cy="276446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8158716" y="5805377"/>
            <a:ext cx="340242" cy="276446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 flipV="1">
            <a:off x="6485860" y="5799218"/>
            <a:ext cx="340242" cy="276446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 flipV="1">
            <a:off x="8158716" y="5799218"/>
            <a:ext cx="340242" cy="276446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4391" y="2632622"/>
            <a:ext cx="2515271" cy="192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84120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3245197" y="5279136"/>
            <a:ext cx="5218176" cy="12048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245197" y="4089468"/>
            <a:ext cx="5218176" cy="12048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17" name="Rectangle 16"/>
          <p:cNvSpPr/>
          <p:nvPr/>
        </p:nvSpPr>
        <p:spPr>
          <a:xfrm>
            <a:off x="3245197" y="2873733"/>
            <a:ext cx="5218176" cy="12048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7" name="Shape 147"/>
          <p:cNvSpPr/>
          <p:nvPr/>
        </p:nvSpPr>
        <p:spPr>
          <a:xfrm>
            <a:off x="7085391" y="3308790"/>
            <a:ext cx="1010852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1800"/>
            </a:lvl1pPr>
          </a:lstStyle>
          <a:p>
            <a:pPr lvl="0">
              <a:defRPr>
                <a:solidFill>
                  <a:srgbClr val="000000"/>
                </a:solidFill>
              </a:defRPr>
            </a:pPr>
            <a:r>
              <a:rPr lang="nl-BE" sz="2400" dirty="0">
                <a:solidFill>
                  <a:srgbClr val="003986"/>
                </a:solidFill>
              </a:rPr>
              <a:t>Cornua</a:t>
            </a:r>
            <a:endParaRPr sz="2400" dirty="0">
              <a:solidFill>
                <a:srgbClr val="003986"/>
              </a:solidFill>
            </a:endParaRPr>
          </a:p>
        </p:txBody>
      </p:sp>
      <p:sp>
        <p:nvSpPr>
          <p:cNvPr id="12" name="Shape 154"/>
          <p:cNvSpPr/>
          <p:nvPr/>
        </p:nvSpPr>
        <p:spPr>
          <a:xfrm>
            <a:off x="7299392" y="4483037"/>
            <a:ext cx="58285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1800"/>
            </a:lvl1pPr>
          </a:lstStyle>
          <a:p>
            <a:pPr lvl="0">
              <a:defRPr>
                <a:solidFill>
                  <a:srgbClr val="000000"/>
                </a:solidFill>
              </a:defRPr>
            </a:pPr>
            <a:r>
              <a:rPr sz="2400">
                <a:solidFill>
                  <a:srgbClr val="003986"/>
                </a:solidFill>
              </a:rPr>
              <a:t>Mid</a:t>
            </a:r>
          </a:p>
        </p:txBody>
      </p:sp>
      <p:sp>
        <p:nvSpPr>
          <p:cNvPr id="4" name="Rectangle 3"/>
          <p:cNvSpPr/>
          <p:nvPr/>
        </p:nvSpPr>
        <p:spPr>
          <a:xfrm>
            <a:off x="6993538" y="5687875"/>
            <a:ext cx="11945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>
                <a:solidFill>
                  <a:srgbClr val="000000"/>
                </a:solidFill>
              </a:defRPr>
            </a:pPr>
            <a:r>
              <a:rPr lang="nl-BE" sz="2400">
                <a:solidFill>
                  <a:srgbClr val="003986"/>
                </a:solidFill>
              </a:rPr>
              <a:t>Isthmus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9" name="Title 3"/>
          <p:cNvSpPr>
            <a:spLocks noGrp="1"/>
          </p:cNvSpPr>
          <p:nvPr>
            <p:ph type="title"/>
          </p:nvPr>
        </p:nvSpPr>
        <p:spPr>
          <a:xfrm>
            <a:off x="982133" y="1567543"/>
            <a:ext cx="7704667" cy="870858"/>
          </a:xfrm>
        </p:spPr>
        <p:txBody>
          <a:bodyPr/>
          <a:lstStyle/>
          <a:p>
            <a:r>
              <a:rPr lang="en-US" dirty="0"/>
              <a:t>Cornua, Mid and Isthmus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098" y="2461490"/>
            <a:ext cx="4970910" cy="4460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9888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152" y="3798730"/>
            <a:ext cx="4269677" cy="3059270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7747530" cy="418528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Mentors need to position themselves in such a way that they can clearly see:</a:t>
            </a:r>
          </a:p>
          <a:p>
            <a:r>
              <a:rPr lang="en-GB" dirty="0"/>
              <a:t>the instrument handling of the mentee </a:t>
            </a:r>
          </a:p>
          <a:p>
            <a:r>
              <a:rPr lang="en-GB" dirty="0"/>
              <a:t>the image feed on the monitor</a:t>
            </a:r>
          </a:p>
          <a:p>
            <a:r>
              <a:rPr lang="en-GB" dirty="0"/>
              <a:t>the scoring form in their hands</a:t>
            </a: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>
          <a:xfrm flipH="1">
            <a:off x="6131336" y="4572000"/>
            <a:ext cx="1317976" cy="219547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>
            <a:off x="5916706" y="4596384"/>
            <a:ext cx="1483838" cy="870486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953741" y="6410957"/>
            <a:ext cx="1189567" cy="3385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MENTEE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497233" y="6410957"/>
            <a:ext cx="1189567" cy="3385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MENTOR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H="1">
            <a:off x="7074312" y="4579749"/>
            <a:ext cx="364874" cy="1157799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Mentee and Mentor Positioning</a:t>
            </a:r>
          </a:p>
        </p:txBody>
      </p:sp>
    </p:spTree>
    <p:extLst>
      <p:ext uri="{BB962C8B-B14F-4D97-AF65-F5344CB8AC3E}">
        <p14:creationId xmlns:p14="http://schemas.microsoft.com/office/powerpoint/2010/main" val="102968516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529839"/>
            <a:ext cx="4611843" cy="4086113"/>
          </a:xfrm>
        </p:spPr>
        <p:txBody>
          <a:bodyPr anchor="t">
            <a:normAutofit/>
          </a:bodyPr>
          <a:lstStyle/>
          <a:p>
            <a:r>
              <a:rPr lang="en-GB" dirty="0"/>
              <a:t>Place the optic </a:t>
            </a:r>
            <a:r>
              <a:rPr lang="en-GB" dirty="0" smtClean="0"/>
              <a:t>so </a:t>
            </a:r>
            <a:r>
              <a:rPr lang="en-GB" dirty="0"/>
              <a:t>that you have an overview of the entire cavity </a:t>
            </a:r>
          </a:p>
          <a:p>
            <a:r>
              <a:rPr lang="en-GB" dirty="0"/>
              <a:t>Camera head in NON-DOMINANT hand</a:t>
            </a:r>
          </a:p>
          <a:p>
            <a:r>
              <a:rPr lang="en-GB" dirty="0"/>
              <a:t>Use your DOMINANT hand </a:t>
            </a:r>
            <a:r>
              <a:rPr lang="en-GB" dirty="0" smtClean="0"/>
              <a:t>to rotate and grasp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Position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3976" y="2642380"/>
            <a:ext cx="3176669" cy="2604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577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1480972"/>
            <a:ext cx="7704667" cy="939498"/>
          </a:xfrm>
        </p:spPr>
        <p:txBody>
          <a:bodyPr>
            <a:normAutofit/>
          </a:bodyPr>
          <a:lstStyle/>
          <a:p>
            <a:r>
              <a:rPr lang="en-US" dirty="0"/>
              <a:t>Procedure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339784"/>
            <a:ext cx="7869259" cy="4518216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Mentor names a position (Cornua, Mid or Isthmus) and a colour (black, red, blue or yellow) according to the sequence on the scoring sheet</a:t>
            </a:r>
          </a:p>
          <a:p>
            <a:r>
              <a:rPr lang="en-GB" dirty="0"/>
              <a:t>Mentee locates the pin and positions the instrument to take the pin out</a:t>
            </a:r>
          </a:p>
          <a:p>
            <a:r>
              <a:rPr lang="en-GB" dirty="0"/>
              <a:t>Mentor verifies the location, colour and camera position</a:t>
            </a:r>
          </a:p>
          <a:p>
            <a:r>
              <a:rPr lang="en-GB" dirty="0"/>
              <a:t>Mentor says OK or NOT OK, the mentor does not give any additional feedback and the mentee can only continue once the errors have been corrected.</a:t>
            </a:r>
          </a:p>
          <a:p>
            <a:r>
              <a:rPr lang="en-GB" dirty="0"/>
              <a:t>When Mentor says OK, the pin can be </a:t>
            </a:r>
            <a:r>
              <a:rPr lang="en-GB" dirty="0" smtClean="0"/>
              <a:t>extracted from the cavity</a:t>
            </a:r>
            <a:endParaRPr lang="en-GB" dirty="0"/>
          </a:p>
          <a:p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</p:spTree>
    <p:extLst>
      <p:ext uri="{BB962C8B-B14F-4D97-AF65-F5344CB8AC3E}">
        <p14:creationId xmlns:p14="http://schemas.microsoft.com/office/powerpoint/2010/main" val="179150077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 txBox="1">
            <a:spLocks/>
          </p:cNvSpPr>
          <p:nvPr/>
        </p:nvSpPr>
        <p:spPr>
          <a:xfrm>
            <a:off x="1039283" y="2504472"/>
            <a:ext cx="5933017" cy="42535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Always bring the pin to the middle of the cavity before extraction</a:t>
            </a:r>
          </a:p>
          <a:p>
            <a:endParaRPr lang="en-US" dirty="0"/>
          </a:p>
          <a:p>
            <a:r>
              <a:rPr lang="en-US" dirty="0"/>
              <a:t>Remove the pin first in horizontal position to avoid damage caused by the rectocele</a:t>
            </a:r>
            <a:br>
              <a:rPr lang="en-US" dirty="0"/>
            </a:br>
            <a:endParaRPr lang="en-US" dirty="0"/>
          </a:p>
          <a:p>
            <a:r>
              <a:rPr lang="en-US" dirty="0"/>
              <a:t>Afterwards, turn pin vertical to remove completely from the vagina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Tips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7859" y="5144538"/>
            <a:ext cx="1598941" cy="14134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0504" y="3564066"/>
            <a:ext cx="1596296" cy="1409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70652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3" name="HYSTT2 Exercise 2 - Android Tablet 720p 25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2133" y="1781173"/>
            <a:ext cx="8161866" cy="45910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82133" y="6443663"/>
            <a:ext cx="81618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/>
              <a:t>Exercise is done at slow pace for demonstration purposes</a:t>
            </a:r>
          </a:p>
        </p:txBody>
      </p:sp>
    </p:spTree>
    <p:extLst>
      <p:ext uri="{BB962C8B-B14F-4D97-AF65-F5344CB8AC3E}">
        <p14:creationId xmlns:p14="http://schemas.microsoft.com/office/powerpoint/2010/main" val="1262262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4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 txBox="1">
            <a:spLocks/>
          </p:cNvSpPr>
          <p:nvPr/>
        </p:nvSpPr>
        <p:spPr>
          <a:xfrm>
            <a:off x="1039283" y="2504472"/>
            <a:ext cx="7343589" cy="435352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Mentee takes pins out of the uterus and mentor notes down the possible anatomic or camera errors and trauma</a:t>
            </a:r>
          </a:p>
          <a:p>
            <a:pPr lvl="1"/>
            <a:r>
              <a:rPr lang="en-GB" u="sng" dirty="0"/>
              <a:t>Anatomic error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Error with anatomic position or colour</a:t>
            </a:r>
          </a:p>
          <a:p>
            <a:pPr lvl="1"/>
            <a:r>
              <a:rPr lang="en-GB" u="sng" dirty="0"/>
              <a:t>Camera error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Camera has to be positioned upwards</a:t>
            </a:r>
          </a:p>
          <a:p>
            <a:pPr lvl="1"/>
            <a:r>
              <a:rPr lang="en-GB" u="sng" dirty="0" smtClean="0"/>
              <a:t>Trauma</a:t>
            </a:r>
            <a:endParaRPr lang="en-GB" dirty="0"/>
          </a:p>
          <a:p>
            <a:pPr lvl="2"/>
            <a:r>
              <a:rPr lang="en-GB" dirty="0" smtClean="0"/>
              <a:t>Breakage </a:t>
            </a:r>
            <a:r>
              <a:rPr lang="en-GB" dirty="0"/>
              <a:t>of a </a:t>
            </a:r>
            <a:r>
              <a:rPr lang="en-GB" dirty="0" smtClean="0"/>
              <a:t>pin</a:t>
            </a:r>
          </a:p>
          <a:p>
            <a:pPr lvl="2"/>
            <a:r>
              <a:rPr lang="en-GB" dirty="0"/>
              <a:t>B</a:t>
            </a:r>
            <a:r>
              <a:rPr lang="en-GB" dirty="0" smtClean="0"/>
              <a:t>ending </a:t>
            </a:r>
            <a:r>
              <a:rPr lang="en-GB" dirty="0"/>
              <a:t>or breakage of an </a:t>
            </a:r>
            <a:r>
              <a:rPr lang="en-GB" dirty="0" smtClean="0"/>
              <a:t>instrument</a:t>
            </a:r>
            <a:endParaRPr lang="en-GB" dirty="0"/>
          </a:p>
          <a:p>
            <a:pPr lvl="1"/>
            <a:r>
              <a:rPr lang="en-GB" dirty="0" smtClean="0"/>
              <a:t>Dropping a pin is </a:t>
            </a:r>
            <a:r>
              <a:rPr lang="en-GB" b="1" dirty="0" smtClean="0"/>
              <a:t>not</a:t>
            </a:r>
            <a:r>
              <a:rPr lang="en-GB" dirty="0" smtClean="0"/>
              <a:t> an error or trauma, the mentee can grasp the pin again and continue with the exercise</a:t>
            </a:r>
          </a:p>
          <a:p>
            <a:r>
              <a:rPr lang="en-GB" dirty="0" smtClean="0"/>
              <a:t>For the </a:t>
            </a:r>
            <a:r>
              <a:rPr lang="en-GB" b="1" dirty="0" smtClean="0"/>
              <a:t>same target</a:t>
            </a:r>
            <a:r>
              <a:rPr lang="en-GB" dirty="0" smtClean="0"/>
              <a:t>: consecutive anatomic or consecutive camera errors are only counted once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Scoring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</p:spTree>
    <p:extLst>
      <p:ext uri="{BB962C8B-B14F-4D97-AF65-F5344CB8AC3E}">
        <p14:creationId xmlns:p14="http://schemas.microsoft.com/office/powerpoint/2010/main" val="106927119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134533" y="2682240"/>
            <a:ext cx="7610538" cy="245475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If all </a:t>
            </a:r>
            <a:r>
              <a:rPr lang="en-GB" b="1" dirty="0" smtClean="0"/>
              <a:t>12 pins</a:t>
            </a:r>
            <a:r>
              <a:rPr lang="en-GB" dirty="0" smtClean="0"/>
              <a:t> are extracted from the cavity </a:t>
            </a:r>
            <a:r>
              <a:rPr lang="en-GB" b="1" dirty="0" smtClean="0"/>
              <a:t>within 6 minutes</a:t>
            </a:r>
            <a:r>
              <a:rPr lang="en-GB" dirty="0" smtClean="0"/>
              <a:t>, write down the time </a:t>
            </a:r>
            <a:r>
              <a:rPr lang="en-GB" dirty="0" err="1" smtClean="0"/>
              <a:t>mm:ss:hh</a:t>
            </a:r>
            <a:endParaRPr lang="en-GB" dirty="0" smtClean="0"/>
          </a:p>
          <a:p>
            <a:r>
              <a:rPr lang="en-GB" dirty="0" smtClean="0"/>
              <a:t>If the last pin is not extracted within 6 minutes, </a:t>
            </a:r>
            <a:r>
              <a:rPr lang="en-US" dirty="0" smtClean="0"/>
              <a:t>write down the last completed sequence number</a:t>
            </a:r>
            <a:endParaRPr lang="en-GB" dirty="0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98111" y="5026892"/>
            <a:ext cx="6872709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To minimise the memory effect, </a:t>
            </a:r>
            <a:br>
              <a:rPr lang="en-GB" sz="2000" dirty="0"/>
            </a:br>
            <a:r>
              <a:rPr lang="en-GB" sz="2000" dirty="0"/>
              <a:t>there is a different sequence for each run</a:t>
            </a:r>
            <a:endParaRPr lang="nl-BE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1398111" y="5826062"/>
            <a:ext cx="6872709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The mentor needs to visually inspect </a:t>
            </a:r>
            <a:br>
              <a:rPr lang="en-GB" sz="2000" dirty="0" smtClean="0"/>
            </a:br>
            <a:r>
              <a:rPr lang="en-GB" sz="2000" dirty="0" smtClean="0"/>
              <a:t>the pins before each </a:t>
            </a:r>
            <a:r>
              <a:rPr lang="en-GB" sz="2000" dirty="0"/>
              <a:t>run</a:t>
            </a:r>
            <a:endParaRPr lang="nl-BE" sz="2000" dirty="0"/>
          </a:p>
        </p:txBody>
      </p:sp>
    </p:spTree>
    <p:extLst>
      <p:ext uri="{BB962C8B-B14F-4D97-AF65-F5344CB8AC3E}">
        <p14:creationId xmlns:p14="http://schemas.microsoft.com/office/powerpoint/2010/main" val="50641855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Scoring Form</a:t>
            </a:r>
          </a:p>
        </p:txBody>
      </p:sp>
      <p:sp>
        <p:nvSpPr>
          <p:cNvPr id="20" name="Title 1"/>
          <p:cNvSpPr txBox="1">
            <a:spLocks/>
          </p:cNvSpPr>
          <p:nvPr/>
        </p:nvSpPr>
        <p:spPr>
          <a:xfrm>
            <a:off x="982133" y="353786"/>
            <a:ext cx="4934573" cy="870858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3600" dirty="0">
                <a:solidFill>
                  <a:schemeClr val="bg1"/>
                </a:solidFill>
              </a:rPr>
              <a:t>Ex 2: Hand-eye Coordination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498" y="3825805"/>
            <a:ext cx="8037936" cy="1799104"/>
          </a:xfrm>
          <a:prstGeom prst="rect">
            <a:avLst/>
          </a:prstGeom>
        </p:spPr>
      </p:pic>
      <p:cxnSp>
        <p:nvCxnSpPr>
          <p:cNvPr id="17" name="Straight Arrow Connector 16"/>
          <p:cNvCxnSpPr/>
          <p:nvPr/>
        </p:nvCxnSpPr>
        <p:spPr>
          <a:xfrm>
            <a:off x="3435073" y="3674703"/>
            <a:ext cx="0" cy="489311"/>
          </a:xfrm>
          <a:prstGeom prst="straightConnector1">
            <a:avLst/>
          </a:prstGeom>
          <a:ln w="127000">
            <a:solidFill>
              <a:schemeClr val="accent1">
                <a:lumMod val="20000"/>
                <a:lumOff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2706625" y="3028372"/>
            <a:ext cx="138988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nl-BE"/>
              <a:t>Pin position and colour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4916354" y="3686895"/>
            <a:ext cx="0" cy="489311"/>
          </a:xfrm>
          <a:prstGeom prst="straightConnector1">
            <a:avLst/>
          </a:prstGeom>
          <a:ln w="127000">
            <a:solidFill>
              <a:schemeClr val="accent1">
                <a:lumMod val="20000"/>
                <a:lumOff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187906" y="2394233"/>
            <a:ext cx="1389888" cy="12926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b">
            <a:spAutoFit/>
          </a:bodyPr>
          <a:lstStyle/>
          <a:p>
            <a:pPr algn="ctr"/>
            <a:r>
              <a:rPr lang="nl-BE"/>
              <a:t>Anatomic Error</a:t>
            </a:r>
            <a:br>
              <a:rPr lang="nl-BE"/>
            </a:br>
            <a:r>
              <a:rPr lang="nl-BE" sz="1400"/>
              <a:t>mistake with anatomic position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6458642" y="3683313"/>
            <a:ext cx="0" cy="489311"/>
          </a:xfrm>
          <a:prstGeom prst="straightConnector1">
            <a:avLst/>
          </a:prstGeom>
          <a:ln w="127000">
            <a:solidFill>
              <a:schemeClr val="accent1">
                <a:lumMod val="20000"/>
                <a:lumOff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5730194" y="2390651"/>
            <a:ext cx="1389888" cy="12926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b">
            <a:spAutoFit/>
          </a:bodyPr>
          <a:lstStyle/>
          <a:p>
            <a:pPr algn="ctr"/>
            <a:r>
              <a:rPr lang="nl-BE"/>
              <a:t>Camera Error</a:t>
            </a:r>
            <a:br>
              <a:rPr lang="nl-BE"/>
            </a:br>
            <a:r>
              <a:rPr lang="nl-BE" sz="1400"/>
              <a:t>mistake with camera orientation</a:t>
            </a:r>
          </a:p>
        </p:txBody>
      </p:sp>
      <p:cxnSp>
        <p:nvCxnSpPr>
          <p:cNvPr id="25" name="Straight Arrow Connector 24"/>
          <p:cNvCxnSpPr/>
          <p:nvPr/>
        </p:nvCxnSpPr>
        <p:spPr>
          <a:xfrm>
            <a:off x="8000835" y="3691320"/>
            <a:ext cx="0" cy="489311"/>
          </a:xfrm>
          <a:prstGeom prst="straightConnector1">
            <a:avLst/>
          </a:prstGeom>
          <a:ln w="127000">
            <a:solidFill>
              <a:schemeClr val="accent1">
                <a:lumMod val="20000"/>
                <a:lumOff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7272387" y="2460214"/>
            <a:ext cx="1389888" cy="123110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b">
            <a:spAutoFit/>
          </a:bodyPr>
          <a:lstStyle/>
          <a:p>
            <a:pPr algn="ctr"/>
            <a:r>
              <a:rPr lang="nl-BE"/>
              <a:t>Trauma</a:t>
            </a:r>
            <a:br>
              <a:rPr lang="nl-BE"/>
            </a:br>
            <a:r>
              <a:rPr lang="nl-BE" sz="1400"/>
              <a:t>breakage of a pin, bending or breakage of instrument</a:t>
            </a:r>
          </a:p>
        </p:txBody>
      </p:sp>
      <p:sp>
        <p:nvSpPr>
          <p:cNvPr id="27" name="Multiply 26"/>
          <p:cNvSpPr/>
          <p:nvPr/>
        </p:nvSpPr>
        <p:spPr>
          <a:xfrm>
            <a:off x="4757858" y="4560765"/>
            <a:ext cx="316992" cy="3048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Multiply 27"/>
          <p:cNvSpPr/>
          <p:nvPr/>
        </p:nvSpPr>
        <p:spPr>
          <a:xfrm>
            <a:off x="6300146" y="5312886"/>
            <a:ext cx="316992" cy="3048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0" name="Straight Arrow Connector 29"/>
          <p:cNvCxnSpPr/>
          <p:nvPr/>
        </p:nvCxnSpPr>
        <p:spPr>
          <a:xfrm>
            <a:off x="1274042" y="3683313"/>
            <a:ext cx="0" cy="489311"/>
          </a:xfrm>
          <a:prstGeom prst="straightConnector1">
            <a:avLst/>
          </a:prstGeom>
          <a:ln w="127000">
            <a:solidFill>
              <a:schemeClr val="accent1">
                <a:lumMod val="20000"/>
                <a:lumOff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694944" y="3313981"/>
            <a:ext cx="116736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b">
            <a:spAutoFit/>
          </a:bodyPr>
          <a:lstStyle/>
          <a:p>
            <a:pPr algn="ctr"/>
            <a:r>
              <a:rPr lang="nl-BE" dirty="0"/>
              <a:t>Run</a:t>
            </a: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1612" y="6104433"/>
            <a:ext cx="7251822" cy="49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00592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6296" y="0"/>
            <a:ext cx="5055597" cy="6858000"/>
          </a:xfrm>
          <a:prstGeom prst="rect">
            <a:avLst/>
          </a:prstGeom>
          <a:solidFill>
            <a:srgbClr val="00B0F0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70C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Questions?</a:t>
            </a:r>
          </a:p>
          <a:p>
            <a:r>
              <a:rPr lang="en-US" sz="2800" dirty="0">
                <a:solidFill>
                  <a:schemeClr val="bg1"/>
                </a:solidFill>
              </a:rPr>
              <a:t>info@europeanacademy.org</a:t>
            </a:r>
          </a:p>
        </p:txBody>
      </p:sp>
    </p:spTree>
    <p:extLst>
      <p:ext uri="{BB962C8B-B14F-4D97-AF65-F5344CB8AC3E}">
        <p14:creationId xmlns:p14="http://schemas.microsoft.com/office/powerpoint/2010/main" val="7870624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10242</TotalTime>
  <Words>1692</Words>
  <Application>Microsoft Macintosh PowerPoint</Application>
  <PresentationFormat>On-screen Show (4:3)</PresentationFormat>
  <Paragraphs>252</Paragraphs>
  <Slides>52</Slides>
  <Notes>2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6" baseType="lpstr">
      <vt:lpstr>Calibri</vt:lpstr>
      <vt:lpstr>Corbel</vt:lpstr>
      <vt:lpstr>Arial</vt:lpstr>
      <vt:lpstr>Parallax</vt:lpstr>
      <vt:lpstr>HYSTT Training Package</vt:lpstr>
      <vt:lpstr>PowerPoint Presentation</vt:lpstr>
      <vt:lpstr>Box contents</vt:lpstr>
      <vt:lpstr>Genital Model Instructions</vt:lpstr>
      <vt:lpstr>PowerPoint Presentation</vt:lpstr>
      <vt:lpstr>PowerPoint Presentation</vt:lpstr>
      <vt:lpstr>Functionality</vt:lpstr>
      <vt:lpstr>PowerPoint Presentation</vt:lpstr>
      <vt:lpstr>PowerPoint Presentation</vt:lpstr>
      <vt:lpstr>About HYSTT</vt:lpstr>
      <vt:lpstr>Two exercises</vt:lpstr>
      <vt:lpstr>Conditions</vt:lpstr>
      <vt:lpstr>PowerPoint Presentation</vt:lpstr>
      <vt:lpstr>Aim</vt:lpstr>
      <vt:lpstr>Setup</vt:lpstr>
      <vt:lpstr>Starting Position</vt:lpstr>
      <vt:lpstr>PowerPoint Presentation</vt:lpstr>
      <vt:lpstr>Procedure</vt:lpstr>
      <vt:lpstr>Scoring</vt:lpstr>
      <vt:lpstr>Important</vt:lpstr>
      <vt:lpstr>PowerPoint Presentation</vt:lpstr>
      <vt:lpstr>Aim</vt:lpstr>
      <vt:lpstr>Model Setup</vt:lpstr>
      <vt:lpstr>Starting Position</vt:lpstr>
      <vt:lpstr>Procedure</vt:lpstr>
      <vt:lpstr>PowerPoint Presentation</vt:lpstr>
      <vt:lpstr>Scoring</vt:lpstr>
      <vt:lpstr>Important</vt:lpstr>
      <vt:lpstr>PowerPoint Presentation</vt:lpstr>
      <vt:lpstr>Aim</vt:lpstr>
      <vt:lpstr>Setup</vt:lpstr>
      <vt:lpstr>Mentee and Mentor Positioning</vt:lpstr>
      <vt:lpstr>Starting Position</vt:lpstr>
      <vt:lpstr>Procedure</vt:lpstr>
      <vt:lpstr>PowerPoint Presentation</vt:lpstr>
      <vt:lpstr>Scoring</vt:lpstr>
      <vt:lpstr>Scoring</vt:lpstr>
      <vt:lpstr>Scoring Form</vt:lpstr>
      <vt:lpstr>Important</vt:lpstr>
      <vt:lpstr>PowerPoint Presentation</vt:lpstr>
      <vt:lpstr>Aim</vt:lpstr>
      <vt:lpstr>Model Setup</vt:lpstr>
      <vt:lpstr>Cornua, Mid and Isthmus</vt:lpstr>
      <vt:lpstr>Mentee and Mentor Positioning</vt:lpstr>
      <vt:lpstr>Starting Position</vt:lpstr>
      <vt:lpstr>Procedure</vt:lpstr>
      <vt:lpstr>Tips</vt:lpstr>
      <vt:lpstr>PowerPoint Presentation</vt:lpstr>
      <vt:lpstr>Scoring</vt:lpstr>
      <vt:lpstr>Scoring</vt:lpstr>
      <vt:lpstr>Scoring Form</vt:lpstr>
      <vt:lpstr>PowerPoint Presentation</vt:lpstr>
    </vt:vector>
  </TitlesOfParts>
  <Manager/>
  <Company>ID Trust Medical</Company>
  <LinksUpToDate>false</LinksUpToDate>
  <SharedDoc>false</SharedDoc>
  <HyperlinkBase/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HYSTT Training Package</dc:title>
  <dc:subject/>
  <dc:creator>+he Academy</dc:creator>
  <cp:keywords/>
  <dc:description/>
  <cp:lastModifiedBy>Peter Andries</cp:lastModifiedBy>
  <cp:revision>202</cp:revision>
  <cp:lastPrinted>2018-03-15T13:57:07Z</cp:lastPrinted>
  <dcterms:created xsi:type="dcterms:W3CDTF">2017-01-23T12:29:52Z</dcterms:created>
  <dcterms:modified xsi:type="dcterms:W3CDTF">2018-07-03T09:40:08Z</dcterms:modified>
  <cp:category/>
</cp:coreProperties>
</file>