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Default Extension="jpg" ContentType="image/jpe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8" r:id="rId1"/>
  </p:sldMasterIdLst>
  <p:notesMasterIdLst>
    <p:notesMasterId r:id="rId60"/>
  </p:notesMasterIdLst>
  <p:sldIdLst>
    <p:sldId id="256" r:id="rId2"/>
    <p:sldId id="273" r:id="rId3"/>
    <p:sldId id="307" r:id="rId4"/>
    <p:sldId id="308" r:id="rId5"/>
    <p:sldId id="364" r:id="rId6"/>
    <p:sldId id="365" r:id="rId7"/>
    <p:sldId id="274" r:id="rId8"/>
    <p:sldId id="283" r:id="rId9"/>
    <p:sldId id="284" r:id="rId10"/>
    <p:sldId id="285" r:id="rId11"/>
    <p:sldId id="362" r:id="rId12"/>
    <p:sldId id="368" r:id="rId13"/>
    <p:sldId id="363" r:id="rId14"/>
    <p:sldId id="323" r:id="rId15"/>
    <p:sldId id="286" r:id="rId16"/>
    <p:sldId id="287" r:id="rId17"/>
    <p:sldId id="288" r:id="rId18"/>
    <p:sldId id="369" r:id="rId19"/>
    <p:sldId id="313" r:id="rId20"/>
    <p:sldId id="314" r:id="rId21"/>
    <p:sldId id="366" r:id="rId22"/>
    <p:sldId id="324" r:id="rId23"/>
    <p:sldId id="325" r:id="rId24"/>
    <p:sldId id="351" r:id="rId25"/>
    <p:sldId id="326" r:id="rId26"/>
    <p:sldId id="327" r:id="rId27"/>
    <p:sldId id="328" r:id="rId28"/>
    <p:sldId id="329" r:id="rId29"/>
    <p:sldId id="331" r:id="rId30"/>
    <p:sldId id="332" r:id="rId31"/>
    <p:sldId id="333" r:id="rId32"/>
    <p:sldId id="334" r:id="rId33"/>
    <p:sldId id="367" r:id="rId34"/>
    <p:sldId id="337" r:id="rId35"/>
    <p:sldId id="338" r:id="rId36"/>
    <p:sldId id="370" r:id="rId37"/>
    <p:sldId id="371" r:id="rId38"/>
    <p:sldId id="372" r:id="rId39"/>
    <p:sldId id="373" r:id="rId40"/>
    <p:sldId id="374" r:id="rId41"/>
    <p:sldId id="375" r:id="rId42"/>
    <p:sldId id="376" r:id="rId43"/>
    <p:sldId id="377" r:id="rId44"/>
    <p:sldId id="378" r:id="rId45"/>
    <p:sldId id="379" r:id="rId46"/>
    <p:sldId id="380" r:id="rId47"/>
    <p:sldId id="381" r:id="rId48"/>
    <p:sldId id="382" r:id="rId49"/>
    <p:sldId id="383" r:id="rId50"/>
    <p:sldId id="384" r:id="rId51"/>
    <p:sldId id="385" r:id="rId52"/>
    <p:sldId id="386" r:id="rId53"/>
    <p:sldId id="387" r:id="rId54"/>
    <p:sldId id="388" r:id="rId55"/>
    <p:sldId id="389" r:id="rId56"/>
    <p:sldId id="390" r:id="rId57"/>
    <p:sldId id="391" r:id="rId58"/>
    <p:sldId id="306" r:id="rId5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modifyVerifier cryptProviderType="rsaAES" cryptAlgorithmClass="hash" cryptAlgorithmType="typeAny" cryptAlgorithmSid="14" spinCount="100000" saltData="eksaaBHoTq/OoCcNmQN1ZA==" hashData="ns/X16FddsLuvmgXlr9S3KtbcfB+LB/W8/8NBKwwvdNEMTzL4AILN9cxhUcXuLYewHSM2DcIzZNn9NcgPYjzKg=="/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Peter Andries" initials="PA" lastIdx="1" clrIdx="0">
    <p:extLst/>
  </p:cmAuthor>
  <p:cmAuthor id="2" name="Peter Andries" initials="PA [2]" lastIdx="1" clrIdx="1">
    <p:extLst/>
  </p:cmAuthor>
  <p:cmAuthor id="3" name="Yves Vanbelle" initials="YV" lastIdx="7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8853"/>
    <p:restoredTop sz="95085"/>
  </p:normalViewPr>
  <p:slideViewPr>
    <p:cSldViewPr snapToGrid="0" snapToObjects="1">
      <p:cViewPr varScale="1">
        <p:scale>
          <a:sx n="96" d="100"/>
          <a:sy n="96" d="100"/>
        </p:scale>
        <p:origin x="1560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5" Type="http://schemas.openxmlformats.org/officeDocument/2006/relationships/slide" Target="slides/slide4.xml"/><Relationship Id="rId61" Type="http://schemas.openxmlformats.org/officeDocument/2006/relationships/commentAuthors" Target="commentAuthors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notesMaster" Target="notesMasters/notesMaster1.xml"/><Relationship Id="rId65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7E4BAD-A60E-4745-9D47-84310F1F935C}" type="datetimeFigureOut">
              <a:rPr lang="en-US" smtClean="0"/>
              <a:t>2/20/19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779242-4A01-B34F-B87C-9239FFD3242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44273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x-non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779242-4A01-B34F-B87C-9239FFD32428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65695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39673" y="1558689"/>
            <a:ext cx="6947127" cy="2843978"/>
          </a:xfrm>
        </p:spPr>
        <p:txBody>
          <a:bodyPr anchor="b">
            <a:normAutofit/>
          </a:bodyPr>
          <a:lstStyle>
            <a:lvl1pPr algn="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924238" y="4402666"/>
            <a:ext cx="5762563" cy="1364531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25773" y="6117336"/>
            <a:ext cx="857473" cy="365125"/>
          </a:xfrm>
        </p:spPr>
        <p:txBody>
          <a:bodyPr/>
          <a:lstStyle/>
          <a:p>
            <a:fld id="{B61BEF0D-F0BB-DE4B-95CE-6DB70DBA9567}" type="datetimeFigureOut">
              <a:rPr lang="en-US" smtClean="0"/>
              <a:pPr/>
              <a:t>2/20/19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623733" y="6117336"/>
            <a:ext cx="3609438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75320" y="6117336"/>
            <a:ext cx="411480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3" name="Freeform 12"/>
          <p:cNvSpPr/>
          <p:nvPr/>
        </p:nvSpPr>
        <p:spPr bwMode="auto">
          <a:xfrm>
            <a:off x="203200" y="3771900"/>
            <a:ext cx="361950" cy="90488"/>
          </a:xfrm>
          <a:custGeom>
            <a:avLst/>
            <a:gdLst/>
            <a:ahLst/>
            <a:cxnLst/>
            <a:rect l="0" t="0" r="r" b="b"/>
            <a:pathLst>
              <a:path w="228" h="57">
                <a:moveTo>
                  <a:pt x="228" y="57"/>
                </a:moveTo>
                <a:lnTo>
                  <a:pt x="0" y="0"/>
                </a:lnTo>
                <a:lnTo>
                  <a:pt x="222" y="54"/>
                </a:lnTo>
                <a:lnTo>
                  <a:pt x="228" y="57"/>
                </a:lnTo>
                <a:close/>
              </a:path>
            </a:pathLst>
          </a:custGeom>
          <a:solidFill>
            <a:srgbClr val="29ABE2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  <p:sp>
        <p:nvSpPr>
          <p:cNvPr id="24" name="Freeform 13"/>
          <p:cNvSpPr/>
          <p:nvPr/>
        </p:nvSpPr>
        <p:spPr bwMode="auto">
          <a:xfrm>
            <a:off x="560388" y="3867150"/>
            <a:ext cx="61913" cy="80963"/>
          </a:xfrm>
          <a:custGeom>
            <a:avLst/>
            <a:gdLst/>
            <a:ahLst/>
            <a:cxnLst/>
            <a:rect l="0" t="0" r="r" b="b"/>
            <a:pathLst>
              <a:path w="39" h="51">
                <a:moveTo>
                  <a:pt x="0" y="0"/>
                </a:moveTo>
                <a:lnTo>
                  <a:pt x="39" y="51"/>
                </a:lnTo>
                <a:lnTo>
                  <a:pt x="3" y="0"/>
                </a:lnTo>
                <a:lnTo>
                  <a:pt x="0" y="0"/>
                </a:lnTo>
                <a:close/>
              </a:path>
            </a:pathLst>
          </a:custGeom>
          <a:solidFill>
            <a:srgbClr val="29ABE2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  <p:pic>
        <p:nvPicPr>
          <p:cNvPr id="17" name="Picture 1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591954" cy="6858000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82117" y="376628"/>
            <a:ext cx="1904683" cy="85329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1567543"/>
            <a:ext cx="7704667" cy="8708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2667000"/>
            <a:ext cx="7704667" cy="333281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44329" y="6108173"/>
            <a:ext cx="857473" cy="365125"/>
          </a:xfrm>
        </p:spPr>
        <p:txBody>
          <a:bodyPr/>
          <a:lstStyle/>
          <a:p>
            <a:fld id="{B61BEF0D-F0BB-DE4B-95CE-6DB70DBA9567}" type="datetimeFigureOut">
              <a:rPr lang="en-US" smtClean="0"/>
              <a:pPr/>
              <a:t>2/20/19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72647" y="6108173"/>
            <a:ext cx="5314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58967" y="6108173"/>
            <a:ext cx="427833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6995" y="2666998"/>
            <a:ext cx="6699805" cy="2360071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86998" y="5027070"/>
            <a:ext cx="6699802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2/20/19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73317" y="6116070"/>
            <a:ext cx="413483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1389413"/>
            <a:ext cx="7704667" cy="104898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82133" y="2667000"/>
            <a:ext cx="3739896" cy="336867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46904" y="2667000"/>
            <a:ext cx="3739896" cy="334682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2/20/19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29481" y="2658533"/>
            <a:ext cx="345629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13523" y="3335336"/>
            <a:ext cx="3672248" cy="2665259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61710" y="2667000"/>
            <a:ext cx="3467806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957266" y="3335336"/>
            <a:ext cx="3672248" cy="2665259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2/20/19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2/20/19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2/20/19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4" y="1600200"/>
            <a:ext cx="2662534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47553" y="685800"/>
            <a:ext cx="4681962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3524" y="2971800"/>
            <a:ext cx="2662534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2/20/19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2332" y="1752599"/>
            <a:ext cx="4070679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697495" y="914400"/>
            <a:ext cx="2461371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Drag picture to placeholder or click icon to add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2332" y="3124199"/>
            <a:ext cx="4070679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2/20/19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3" y="4732865"/>
            <a:ext cx="751599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789975" y="932112"/>
            <a:ext cx="6171065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Drag picture to placeholder or click icon to add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3523" y="5299603"/>
            <a:ext cx="751599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2/20/19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4" y="1472540"/>
            <a:ext cx="7515991" cy="226126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343400"/>
            <a:ext cx="7515992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2/20/19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969421" y="1456784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72197" y="2819399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6741" y="1447799"/>
            <a:ext cx="6974115" cy="1981201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598235" y="3428999"/>
            <a:ext cx="6631128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3" y="4343400"/>
            <a:ext cx="751599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2/20/19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5" y="3308581"/>
            <a:ext cx="751598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777381"/>
            <a:ext cx="751599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2/20/19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969421" y="863023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72197" y="2819399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6741" y="685801"/>
            <a:ext cx="6974115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13525" y="3886200"/>
            <a:ext cx="751599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775200"/>
            <a:ext cx="751599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2/20/19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5" y="685801"/>
            <a:ext cx="7515991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13524" y="3505200"/>
            <a:ext cx="7515992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343400"/>
            <a:ext cx="7515992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2/20/19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2/20/19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01393" y="685800"/>
            <a:ext cx="1328123" cy="51054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3524" y="685800"/>
            <a:ext cx="6016373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2/20/19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jp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82133" y="1458525"/>
            <a:ext cx="7704667" cy="979876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82134" y="2667000"/>
            <a:ext cx="7704666" cy="335699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358679" y="6116070"/>
            <a:ext cx="8574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smtClean="0"/>
              <a:pPr/>
              <a:t>2/20/19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86997" y="6116070"/>
            <a:ext cx="5314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73317" y="6116070"/>
            <a:ext cx="41348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591954" cy="6858000"/>
          </a:xfrm>
          <a:prstGeom prst="rect">
            <a:avLst/>
          </a:prstGeom>
        </p:spPr>
      </p:pic>
      <p:pic>
        <p:nvPicPr>
          <p:cNvPr id="22" name="Picture 21"/>
          <p:cNvPicPr>
            <a:picLocks noChangeAspect="1"/>
          </p:cNvPicPr>
          <p:nvPr userDrawn="1"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82117" y="376628"/>
            <a:ext cx="1904683" cy="8532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60522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9" r:id="rId1"/>
    <p:sldLayoutId id="2147483670" r:id="rId2"/>
    <p:sldLayoutId id="2147483671" r:id="rId3"/>
    <p:sldLayoutId id="2147483672" r:id="rId4"/>
    <p:sldLayoutId id="2147483673" r:id="rId5"/>
    <p:sldLayoutId id="2147483674" r:id="rId6"/>
    <p:sldLayoutId id="2147483675" r:id="rId7"/>
    <p:sldLayoutId id="2147483676" r:id="rId8"/>
    <p:sldLayoutId id="2147483677" r:id="rId9"/>
    <p:sldLayoutId id="2147483678" r:id="rId10"/>
    <p:sldLayoutId id="2147483679" r:id="rId11"/>
    <p:sldLayoutId id="2147483680" r:id="rId12"/>
    <p:sldLayoutId id="2147483681" r:id="rId13"/>
    <p:sldLayoutId id="2147483682" r:id="rId14"/>
    <p:sldLayoutId id="2147483683" r:id="rId15"/>
    <p:sldLayoutId id="2147483684" r:id="rId16"/>
    <p:sldLayoutId id="2147483685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rgbClr val="0070C0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id-trust-medical.eu/training-tools/laparoscopy/osp-for-training-centres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7.jp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tif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15.jp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23.jp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30.jpg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15.jpg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23.jpg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30.jpg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604298" y="3061254"/>
            <a:ext cx="8542800" cy="21389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39907" y="1558689"/>
            <a:ext cx="7490012" cy="2843978"/>
          </a:xfrm>
        </p:spPr>
        <p:txBody>
          <a:bodyPr/>
          <a:lstStyle/>
          <a:p>
            <a:r>
              <a:rPr lang="en-GB" dirty="0"/>
              <a:t>LASTT Training Package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016556" y="4402666"/>
            <a:ext cx="5762563" cy="1364531"/>
          </a:xfrm>
        </p:spPr>
        <p:txBody>
          <a:bodyPr/>
          <a:lstStyle/>
          <a:p>
            <a:r>
              <a:rPr lang="en-GB" dirty="0"/>
              <a:t>Train your basic laparoscopic psychomotor skills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8674" y="344058"/>
            <a:ext cx="2628903" cy="787048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00514" y="6032651"/>
            <a:ext cx="1586287" cy="695740"/>
          </a:xfrm>
          <a:prstGeom prst="rect">
            <a:avLst/>
          </a:prstGeom>
        </p:spPr>
      </p:pic>
      <p:sp>
        <p:nvSpPr>
          <p:cNvPr id="9" name="Subtitle 2"/>
          <p:cNvSpPr txBox="1">
            <a:spLocks/>
          </p:cNvSpPr>
          <p:nvPr/>
        </p:nvSpPr>
        <p:spPr>
          <a:xfrm>
            <a:off x="912772" y="6380521"/>
            <a:ext cx="2394369" cy="33345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20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8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6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Version 2019-02</a:t>
            </a:r>
          </a:p>
        </p:txBody>
      </p:sp>
    </p:spTree>
    <p:extLst>
      <p:ext uri="{BB962C8B-B14F-4D97-AF65-F5344CB8AC3E}">
        <p14:creationId xmlns:p14="http://schemas.microsoft.com/office/powerpoint/2010/main" val="162596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686296" y="0"/>
            <a:ext cx="5055597" cy="6858000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sz="3600" dirty="0">
                <a:solidFill>
                  <a:schemeClr val="bg1"/>
                </a:solidFill>
              </a:rPr>
              <a:t>Overview of </a:t>
            </a:r>
            <a:br>
              <a:rPr lang="en-US" sz="3600" dirty="0">
                <a:solidFill>
                  <a:schemeClr val="bg1"/>
                </a:solidFill>
              </a:rPr>
            </a:br>
            <a:r>
              <a:rPr lang="en-US" sz="3600" dirty="0">
                <a:solidFill>
                  <a:schemeClr val="bg1"/>
                </a:solidFill>
              </a:rPr>
              <a:t>Package Contents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00514" y="6032651"/>
            <a:ext cx="1586287" cy="6957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190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Box Contents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5" y="2529840"/>
            <a:ext cx="3632728" cy="4018878"/>
          </a:xfrm>
        </p:spPr>
        <p:txBody>
          <a:bodyPr anchor="t">
            <a:normAutofit/>
          </a:bodyPr>
          <a:lstStyle/>
          <a:p>
            <a:r>
              <a:rPr lang="en-GB" sz="2000" dirty="0"/>
              <a:t>Wooden LASTT Model</a:t>
            </a:r>
          </a:p>
          <a:p>
            <a:r>
              <a:rPr lang="en-GB" sz="2000" dirty="0"/>
              <a:t>Exercise inserts</a:t>
            </a:r>
          </a:p>
          <a:p>
            <a:r>
              <a:rPr lang="en-GB" sz="2000" dirty="0"/>
              <a:t>Exercise elements</a:t>
            </a:r>
          </a:p>
          <a:p>
            <a:r>
              <a:rPr lang="en-GB" sz="2000" dirty="0"/>
              <a:t>Stopwatch to record the time of the exercises</a:t>
            </a:r>
          </a:p>
          <a:p>
            <a:r>
              <a:rPr lang="en-GB" sz="2000" dirty="0"/>
              <a:t>Leaflet and target sheets</a:t>
            </a:r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982133" y="353786"/>
            <a:ext cx="4241377" cy="870858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 fontScale="925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3600" dirty="0">
                <a:solidFill>
                  <a:schemeClr val="bg1"/>
                </a:solidFill>
              </a:rPr>
              <a:t>Overview of Contents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4400" y="2324101"/>
            <a:ext cx="4305300" cy="3228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64968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686296" y="0"/>
            <a:ext cx="5055597" cy="6858000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sz="3600" dirty="0">
                <a:solidFill>
                  <a:schemeClr val="bg1"/>
                </a:solidFill>
              </a:rPr>
              <a:t>Online Scoring Platform</a:t>
            </a:r>
          </a:p>
        </p:txBody>
      </p:sp>
    </p:spTree>
    <p:extLst>
      <p:ext uri="{BB962C8B-B14F-4D97-AF65-F5344CB8AC3E}">
        <p14:creationId xmlns:p14="http://schemas.microsoft.com/office/powerpoint/2010/main" val="10661510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Functionality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2529840"/>
            <a:ext cx="7704667" cy="4207136"/>
          </a:xfrm>
        </p:spPr>
        <p:txBody>
          <a:bodyPr anchor="t">
            <a:normAutofit fontScale="92500" lnSpcReduction="10000"/>
          </a:bodyPr>
          <a:lstStyle/>
          <a:p>
            <a:r>
              <a:rPr lang="en-GB" dirty="0"/>
              <a:t>The LASTT Training Package is to be used together with the Online Scoring Platform (OSP), it allows you to:</a:t>
            </a:r>
          </a:p>
          <a:p>
            <a:pPr lvl="1"/>
            <a:r>
              <a:rPr lang="en-GB" dirty="0"/>
              <a:t>manage mentees participating in your sessions</a:t>
            </a:r>
          </a:p>
          <a:p>
            <a:pPr lvl="1"/>
            <a:r>
              <a:rPr lang="en-GB" dirty="0"/>
              <a:t>submit LASTT, SUTT and HYSTT training results</a:t>
            </a:r>
          </a:p>
          <a:p>
            <a:pPr lvl="1"/>
            <a:r>
              <a:rPr lang="en-GB" dirty="0"/>
              <a:t>see how your mentees relate to the benchmark group and see the group distribution</a:t>
            </a:r>
          </a:p>
          <a:p>
            <a:pPr lvl="1"/>
            <a:r>
              <a:rPr lang="en-GB" dirty="0"/>
              <a:t>validate when the minimal requirement for entry in the operating room is met</a:t>
            </a:r>
          </a:p>
          <a:p>
            <a:pPr lvl="1"/>
            <a:r>
              <a:rPr lang="en-GB" dirty="0"/>
              <a:t>issue branded reports for internal use</a:t>
            </a:r>
          </a:p>
          <a:p>
            <a:r>
              <a:rPr lang="en-GB" dirty="0"/>
              <a:t>A license for the OSP can be acquired by going to </a:t>
            </a:r>
            <a:br>
              <a:rPr lang="en-GB" dirty="0"/>
            </a:br>
            <a:r>
              <a:rPr lang="en-GB" dirty="0">
                <a:hlinkClick r:id="rId3"/>
              </a:rPr>
              <a:t>www.id-trust-medical.eu</a:t>
            </a:r>
            <a:endParaRPr lang="en-GB" dirty="0"/>
          </a:p>
          <a:p>
            <a:endParaRPr lang="en-GB" dirty="0"/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982133" y="353786"/>
            <a:ext cx="4241377" cy="870858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3600" dirty="0">
                <a:solidFill>
                  <a:schemeClr val="bg1"/>
                </a:solidFill>
              </a:rPr>
              <a:t>Online Scoring Platform</a:t>
            </a:r>
          </a:p>
        </p:txBody>
      </p:sp>
    </p:spTree>
    <p:extLst>
      <p:ext uri="{BB962C8B-B14F-4D97-AF65-F5344CB8AC3E}">
        <p14:creationId xmlns:p14="http://schemas.microsoft.com/office/powerpoint/2010/main" val="1543166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982133" y="353786"/>
            <a:ext cx="4241377" cy="870858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3600" dirty="0">
                <a:solidFill>
                  <a:schemeClr val="bg1"/>
                </a:solidFill>
              </a:rPr>
              <a:t>Online Scoring Platform</a:t>
            </a:r>
          </a:p>
        </p:txBody>
      </p:sp>
      <p:pic>
        <p:nvPicPr>
          <p:cNvPr id="3" name="OSP-ONLINE-SCORING-PLATFORM_480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389529" y="2131360"/>
            <a:ext cx="7016375" cy="41624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301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857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1707">
                <p:cTn id="12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686296" y="0"/>
            <a:ext cx="5055597" cy="6858000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sz="3600" dirty="0">
                <a:solidFill>
                  <a:schemeClr val="bg1"/>
                </a:solidFill>
              </a:rPr>
              <a:t>LASTT Exercises</a:t>
            </a:r>
          </a:p>
        </p:txBody>
      </p:sp>
    </p:spTree>
    <p:extLst>
      <p:ext uri="{BB962C8B-B14F-4D97-AF65-F5344CB8AC3E}">
        <p14:creationId xmlns:p14="http://schemas.microsoft.com/office/powerpoint/2010/main" val="20598004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About LASTT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2529840"/>
            <a:ext cx="7704667" cy="3319631"/>
          </a:xfrm>
        </p:spPr>
        <p:txBody>
          <a:bodyPr anchor="t">
            <a:normAutofit/>
          </a:bodyPr>
          <a:lstStyle/>
          <a:p>
            <a:r>
              <a:rPr lang="en-GB" dirty="0"/>
              <a:t>LASTT is a practical test to measure the competence level of an individual in basic laparoscopic psychomotor skills in the specific uterine environment:</a:t>
            </a:r>
          </a:p>
          <a:p>
            <a:pPr lvl="1"/>
            <a:r>
              <a:rPr lang="en-GB" dirty="0"/>
              <a:t>camera handling</a:t>
            </a:r>
          </a:p>
          <a:p>
            <a:pPr lvl="1"/>
            <a:r>
              <a:rPr lang="en-GB" dirty="0"/>
              <a:t>hand-eye coordination </a:t>
            </a:r>
          </a:p>
          <a:p>
            <a:pPr lvl="1"/>
            <a:r>
              <a:rPr lang="en-GB" dirty="0"/>
              <a:t>bi-manual coordination</a:t>
            </a:r>
          </a:p>
          <a:p>
            <a:endParaRPr lang="en-GB" dirty="0"/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982133" y="353786"/>
            <a:ext cx="4241377" cy="870858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3600" dirty="0">
                <a:solidFill>
                  <a:schemeClr val="bg1"/>
                </a:solidFill>
              </a:rPr>
              <a:t>LASTT Exercises</a:t>
            </a:r>
          </a:p>
        </p:txBody>
      </p:sp>
    </p:spTree>
    <p:extLst>
      <p:ext uri="{BB962C8B-B14F-4D97-AF65-F5344CB8AC3E}">
        <p14:creationId xmlns:p14="http://schemas.microsoft.com/office/powerpoint/2010/main" val="9379694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Three Exercises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2529840"/>
            <a:ext cx="5232930" cy="3965090"/>
          </a:xfrm>
        </p:spPr>
        <p:txBody>
          <a:bodyPr anchor="t">
            <a:normAutofit/>
          </a:bodyPr>
          <a:lstStyle/>
          <a:p>
            <a:r>
              <a:rPr lang="en-GB" dirty="0"/>
              <a:t>Exercise 1: </a:t>
            </a:r>
            <a:r>
              <a:rPr lang="en-GB" b="1" dirty="0"/>
              <a:t>Camera Navigation</a:t>
            </a:r>
            <a:br>
              <a:rPr lang="en-GB" dirty="0"/>
            </a:br>
            <a:r>
              <a:rPr lang="en-GB" i="1" dirty="0"/>
              <a:t>evaluates the skills to handle the camera and work with a 30° optic</a:t>
            </a:r>
          </a:p>
          <a:p>
            <a:r>
              <a:rPr lang="en-GB" dirty="0"/>
              <a:t>Exercise 2: </a:t>
            </a:r>
            <a:r>
              <a:rPr lang="en-GB" b="1" dirty="0"/>
              <a:t>Hand-eye Coordination</a:t>
            </a:r>
            <a:br>
              <a:rPr lang="en-GB" dirty="0"/>
            </a:br>
            <a:r>
              <a:rPr lang="en-GB" i="1" dirty="0"/>
              <a:t>evaluates the skills of simultaneous camera and instrument handling</a:t>
            </a:r>
          </a:p>
          <a:p>
            <a:r>
              <a:rPr lang="en-GB" dirty="0"/>
              <a:t>Exercise 3: </a:t>
            </a:r>
            <a:r>
              <a:rPr lang="en-GB" b="1" dirty="0"/>
              <a:t>Bi-manual Coordination</a:t>
            </a:r>
            <a:br>
              <a:rPr lang="en-GB" dirty="0"/>
            </a:br>
            <a:r>
              <a:rPr lang="en-GB" i="1" dirty="0"/>
              <a:t>evaluates the skills of bi-manual instrument handling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982133" y="353786"/>
            <a:ext cx="4241377" cy="870858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3600" dirty="0">
                <a:solidFill>
                  <a:schemeClr val="bg1"/>
                </a:solidFill>
              </a:rPr>
              <a:t>LASTT Exercises</a:t>
            </a:r>
          </a:p>
        </p:txBody>
      </p:sp>
      <p:pic>
        <p:nvPicPr>
          <p:cNvPr id="11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737" t="1876" r="3072" b="3437"/>
          <a:stretch/>
        </p:blipFill>
        <p:spPr bwMode="auto">
          <a:xfrm>
            <a:off x="6380609" y="2629856"/>
            <a:ext cx="2458881" cy="36137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699371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Conditions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2" y="2529839"/>
            <a:ext cx="7832683" cy="4086113"/>
          </a:xfrm>
        </p:spPr>
        <p:txBody>
          <a:bodyPr anchor="t">
            <a:normAutofit/>
          </a:bodyPr>
          <a:lstStyle/>
          <a:p>
            <a:r>
              <a:rPr lang="en-GB" dirty="0"/>
              <a:t>Each exercise is performed </a:t>
            </a:r>
            <a:r>
              <a:rPr lang="en-GB" b="1" dirty="0"/>
              <a:t>3 times</a:t>
            </a:r>
            <a:endParaRPr lang="en-GB" b="1" i="1" dirty="0"/>
          </a:p>
          <a:p>
            <a:r>
              <a:rPr lang="en-GB" dirty="0"/>
              <a:t>Exercises are done in </a:t>
            </a:r>
            <a:r>
              <a:rPr lang="en-GB" b="1" dirty="0"/>
              <a:t>pairs</a:t>
            </a:r>
            <a:r>
              <a:rPr lang="en-GB" dirty="0"/>
              <a:t>, where one mentee performs the exercise and the other assists</a:t>
            </a:r>
          </a:p>
          <a:p>
            <a:r>
              <a:rPr lang="en-GB" dirty="0"/>
              <a:t>Pairs </a:t>
            </a:r>
            <a:r>
              <a:rPr lang="en-GB" b="1" dirty="0"/>
              <a:t>swap positions</a:t>
            </a:r>
            <a:r>
              <a:rPr lang="en-GB" dirty="0"/>
              <a:t> after each run</a:t>
            </a:r>
          </a:p>
          <a:p>
            <a:r>
              <a:rPr lang="en-GB" dirty="0"/>
              <a:t>Mentee who assists is responsible for time registration and the scoring form</a:t>
            </a:r>
          </a:p>
          <a:p>
            <a:r>
              <a:rPr lang="en-GB" dirty="0"/>
              <a:t>Scoring happens on the basis of </a:t>
            </a:r>
            <a:r>
              <a:rPr lang="en-GB" b="1" dirty="0"/>
              <a:t>time</a:t>
            </a:r>
            <a:r>
              <a:rPr lang="en-GB" dirty="0"/>
              <a:t> to correctly perform the exercise</a:t>
            </a:r>
          </a:p>
          <a:p>
            <a:endParaRPr lang="en-GB" b="1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982133" y="353786"/>
            <a:ext cx="4241377" cy="870858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3600" dirty="0">
                <a:solidFill>
                  <a:schemeClr val="bg1"/>
                </a:solidFill>
              </a:rPr>
              <a:t>LASTT Exercises</a:t>
            </a:r>
          </a:p>
        </p:txBody>
      </p:sp>
    </p:spTree>
    <p:extLst>
      <p:ext uri="{BB962C8B-B14F-4D97-AF65-F5344CB8AC3E}">
        <p14:creationId xmlns:p14="http://schemas.microsoft.com/office/powerpoint/2010/main" val="3976364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686296" y="0"/>
            <a:ext cx="5055597" cy="6858000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sz="3600" dirty="0">
                <a:solidFill>
                  <a:schemeClr val="bg1"/>
                </a:solidFill>
              </a:rPr>
              <a:t>Pelvic Trainer</a:t>
            </a:r>
            <a:br>
              <a:rPr lang="en-US" sz="3600" dirty="0">
                <a:solidFill>
                  <a:schemeClr val="bg1"/>
                </a:solidFill>
              </a:rPr>
            </a:br>
            <a:r>
              <a:rPr lang="en-US" sz="3600" dirty="0">
                <a:solidFill>
                  <a:schemeClr val="bg1"/>
                </a:solidFill>
              </a:rPr>
              <a:t>Port Position</a:t>
            </a:r>
          </a:p>
        </p:txBody>
      </p:sp>
    </p:spTree>
    <p:extLst>
      <p:ext uri="{BB962C8B-B14F-4D97-AF65-F5344CB8AC3E}">
        <p14:creationId xmlns:p14="http://schemas.microsoft.com/office/powerpoint/2010/main" val="5159853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Szabo Pelvic Trainer</a:t>
            </a:r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982133" y="353786"/>
            <a:ext cx="4241377" cy="870858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3600" dirty="0">
                <a:solidFill>
                  <a:schemeClr val="bg1"/>
                </a:solidFill>
              </a:rPr>
              <a:t>Port Position</a:t>
            </a:r>
          </a:p>
        </p:txBody>
      </p:sp>
      <p:grpSp>
        <p:nvGrpSpPr>
          <p:cNvPr id="5" name="Group 4"/>
          <p:cNvGrpSpPr/>
          <p:nvPr/>
        </p:nvGrpSpPr>
        <p:grpSpPr>
          <a:xfrm>
            <a:off x="1100872" y="2701803"/>
            <a:ext cx="2942491" cy="3805459"/>
            <a:chOff x="1100872" y="2366489"/>
            <a:chExt cx="3123093" cy="4039028"/>
          </a:xfrm>
        </p:grpSpPr>
        <p:sp>
          <p:nvSpPr>
            <p:cNvPr id="6" name="Oval 5"/>
            <p:cNvSpPr/>
            <p:nvPr/>
          </p:nvSpPr>
          <p:spPr>
            <a:xfrm>
              <a:off x="2135733" y="2366489"/>
              <a:ext cx="1080120" cy="720082"/>
            </a:xfrm>
            <a:prstGeom prst="ellipse">
              <a:avLst/>
            </a:prstGeom>
            <a:solidFill>
              <a:schemeClr val="accent5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400" dirty="0"/>
            </a:p>
          </p:txBody>
        </p:sp>
        <p:sp>
          <p:nvSpPr>
            <p:cNvPr id="8" name="Oval 7"/>
            <p:cNvSpPr/>
            <p:nvPr/>
          </p:nvSpPr>
          <p:spPr>
            <a:xfrm>
              <a:off x="1127621" y="2864707"/>
              <a:ext cx="1080120" cy="720080"/>
            </a:xfrm>
            <a:prstGeom prst="ellipse">
              <a:avLst/>
            </a:prstGeom>
            <a:solidFill>
              <a:schemeClr val="accent5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400"/>
            </a:p>
          </p:txBody>
        </p:sp>
        <p:sp>
          <p:nvSpPr>
            <p:cNvPr id="9" name="Oval 8"/>
            <p:cNvSpPr/>
            <p:nvPr/>
          </p:nvSpPr>
          <p:spPr>
            <a:xfrm>
              <a:off x="3143845" y="2864708"/>
              <a:ext cx="1080120" cy="720080"/>
            </a:xfrm>
            <a:prstGeom prst="ellipse">
              <a:avLst/>
            </a:prstGeom>
            <a:solidFill>
              <a:schemeClr val="accent5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400"/>
            </a:p>
          </p:txBody>
        </p:sp>
        <p:sp>
          <p:nvSpPr>
            <p:cNvPr id="10" name="Oval 9"/>
            <p:cNvSpPr/>
            <p:nvPr/>
          </p:nvSpPr>
          <p:spPr>
            <a:xfrm>
              <a:off x="1127621" y="3692775"/>
              <a:ext cx="1080120" cy="720080"/>
            </a:xfrm>
            <a:prstGeom prst="ellipse">
              <a:avLst/>
            </a:prstGeom>
            <a:solidFill>
              <a:schemeClr val="accent2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400"/>
            </a:p>
          </p:txBody>
        </p:sp>
        <p:sp>
          <p:nvSpPr>
            <p:cNvPr id="11" name="Oval 10"/>
            <p:cNvSpPr/>
            <p:nvPr/>
          </p:nvSpPr>
          <p:spPr>
            <a:xfrm>
              <a:off x="1127621" y="4513939"/>
              <a:ext cx="1080120" cy="720080"/>
            </a:xfrm>
            <a:prstGeom prst="ellipse">
              <a:avLst/>
            </a:prstGeom>
            <a:solidFill>
              <a:schemeClr val="accent5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400"/>
            </a:p>
          </p:txBody>
        </p:sp>
        <p:sp>
          <p:nvSpPr>
            <p:cNvPr id="12" name="Oval 11"/>
            <p:cNvSpPr/>
            <p:nvPr/>
          </p:nvSpPr>
          <p:spPr>
            <a:xfrm>
              <a:off x="3143845" y="3677610"/>
              <a:ext cx="1080120" cy="720080"/>
            </a:xfrm>
            <a:prstGeom prst="ellipse">
              <a:avLst/>
            </a:prstGeom>
            <a:solidFill>
              <a:schemeClr val="accent2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400"/>
            </a:p>
          </p:txBody>
        </p:sp>
        <p:sp>
          <p:nvSpPr>
            <p:cNvPr id="13" name="Oval 12"/>
            <p:cNvSpPr/>
            <p:nvPr/>
          </p:nvSpPr>
          <p:spPr>
            <a:xfrm>
              <a:off x="3143845" y="4513939"/>
              <a:ext cx="1080120" cy="720080"/>
            </a:xfrm>
            <a:prstGeom prst="ellipse">
              <a:avLst/>
            </a:prstGeom>
            <a:solidFill>
              <a:schemeClr val="accent5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400"/>
            </a:p>
          </p:txBody>
        </p:sp>
        <p:sp>
          <p:nvSpPr>
            <p:cNvPr id="14" name="Oval 13"/>
            <p:cNvSpPr/>
            <p:nvPr/>
          </p:nvSpPr>
          <p:spPr>
            <a:xfrm>
              <a:off x="2135733" y="4037649"/>
              <a:ext cx="1080120" cy="720080"/>
            </a:xfrm>
            <a:prstGeom prst="ellipse">
              <a:avLst/>
            </a:prstGeom>
            <a:solidFill>
              <a:schemeClr val="accent2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400"/>
            </a:p>
          </p:txBody>
        </p:sp>
        <p:sp>
          <p:nvSpPr>
            <p:cNvPr id="15" name="Oval 14"/>
            <p:cNvSpPr/>
            <p:nvPr/>
          </p:nvSpPr>
          <p:spPr>
            <a:xfrm>
              <a:off x="2135733" y="5228478"/>
              <a:ext cx="1080120" cy="720081"/>
            </a:xfrm>
            <a:prstGeom prst="ellipse">
              <a:avLst/>
            </a:prstGeom>
            <a:solidFill>
              <a:schemeClr val="accent5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400"/>
            </a:p>
          </p:txBody>
        </p:sp>
        <p:sp>
          <p:nvSpPr>
            <p:cNvPr id="16" name="TextBox 15"/>
            <p:cNvSpPr txBox="1"/>
            <p:nvPr/>
          </p:nvSpPr>
          <p:spPr>
            <a:xfrm>
              <a:off x="2225743" y="2541857"/>
              <a:ext cx="900100" cy="3266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nl-BE" sz="1400" dirty="0"/>
                <a:t>6</a:t>
              </a:r>
              <a:endParaRPr lang="en-US" sz="1400" dirty="0"/>
            </a:p>
          </p:txBody>
        </p:sp>
        <p:sp>
          <p:nvSpPr>
            <p:cNvPr id="17" name="TextBox 16"/>
            <p:cNvSpPr txBox="1"/>
            <p:nvPr/>
          </p:nvSpPr>
          <p:spPr>
            <a:xfrm>
              <a:off x="1211657" y="3040083"/>
              <a:ext cx="900100" cy="32666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nl-BE" sz="1400" dirty="0"/>
                <a:t>5A</a:t>
              </a:r>
              <a:endParaRPr lang="en-US" sz="1400" dirty="0"/>
            </a:p>
          </p:txBody>
        </p:sp>
        <p:sp>
          <p:nvSpPr>
            <p:cNvPr id="18" name="TextBox 17"/>
            <p:cNvSpPr txBox="1"/>
            <p:nvPr/>
          </p:nvSpPr>
          <p:spPr>
            <a:xfrm>
              <a:off x="3233855" y="3036949"/>
              <a:ext cx="900100" cy="32666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nl-BE" sz="1400" dirty="0"/>
                <a:t>5B</a:t>
              </a:r>
              <a:endParaRPr lang="en-US" sz="1400" dirty="0"/>
            </a:p>
          </p:txBody>
        </p:sp>
        <p:sp>
          <p:nvSpPr>
            <p:cNvPr id="19" name="TextBox 18"/>
            <p:cNvSpPr txBox="1"/>
            <p:nvPr/>
          </p:nvSpPr>
          <p:spPr>
            <a:xfrm>
              <a:off x="1100872" y="3716042"/>
              <a:ext cx="1062118" cy="55533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nl-BE" sz="1400" dirty="0"/>
                <a:t>4A</a:t>
              </a:r>
            </a:p>
            <a:p>
              <a:pPr algn="ctr"/>
              <a:r>
                <a:rPr lang="nl-BE" sz="1400" dirty="0"/>
                <a:t>FORCEPS</a:t>
              </a:r>
              <a:endParaRPr lang="en-US" sz="1400" dirty="0"/>
            </a:p>
          </p:txBody>
        </p:sp>
        <p:sp>
          <p:nvSpPr>
            <p:cNvPr id="20" name="TextBox 19"/>
            <p:cNvSpPr txBox="1"/>
            <p:nvPr/>
          </p:nvSpPr>
          <p:spPr>
            <a:xfrm>
              <a:off x="3161521" y="3722501"/>
              <a:ext cx="1062118" cy="78400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nl-BE" sz="1400" dirty="0"/>
                <a:t>4B</a:t>
              </a:r>
            </a:p>
            <a:p>
              <a:pPr algn="ctr"/>
              <a:r>
                <a:rPr lang="nl-BE" sz="1400" dirty="0"/>
                <a:t>FORCEPS</a:t>
              </a:r>
            </a:p>
            <a:p>
              <a:pPr algn="ctr"/>
              <a:endParaRPr lang="en-US" sz="1400" dirty="0"/>
            </a:p>
          </p:txBody>
        </p:sp>
        <p:sp>
          <p:nvSpPr>
            <p:cNvPr id="21" name="TextBox 20"/>
            <p:cNvSpPr txBox="1"/>
            <p:nvPr/>
          </p:nvSpPr>
          <p:spPr>
            <a:xfrm>
              <a:off x="2135479" y="4030727"/>
              <a:ext cx="1062118" cy="55533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nl-BE" sz="1400" dirty="0"/>
                <a:t>3</a:t>
              </a:r>
            </a:p>
            <a:p>
              <a:pPr algn="ctr"/>
              <a:r>
                <a:rPr lang="nl-BE" sz="1400" dirty="0"/>
                <a:t>CAMERA</a:t>
              </a:r>
              <a:endParaRPr lang="en-US" sz="1400" dirty="0"/>
            </a:p>
          </p:txBody>
        </p:sp>
        <p:sp>
          <p:nvSpPr>
            <p:cNvPr id="22" name="TextBox 21"/>
            <p:cNvSpPr txBox="1"/>
            <p:nvPr/>
          </p:nvSpPr>
          <p:spPr>
            <a:xfrm>
              <a:off x="1199272" y="4665590"/>
              <a:ext cx="900100" cy="32666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nl-BE" sz="1400" dirty="0"/>
                <a:t>2A</a:t>
              </a:r>
              <a:endParaRPr lang="en-US" sz="1400" dirty="0"/>
            </a:p>
          </p:txBody>
        </p:sp>
        <p:sp>
          <p:nvSpPr>
            <p:cNvPr id="23" name="TextBox 22"/>
            <p:cNvSpPr txBox="1"/>
            <p:nvPr/>
          </p:nvSpPr>
          <p:spPr>
            <a:xfrm>
              <a:off x="3227243" y="4695920"/>
              <a:ext cx="900100" cy="32666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nl-BE" sz="1400" dirty="0"/>
                <a:t>2B</a:t>
              </a:r>
              <a:endParaRPr lang="en-US" sz="1400" dirty="0"/>
            </a:p>
          </p:txBody>
        </p:sp>
        <p:sp>
          <p:nvSpPr>
            <p:cNvPr id="24" name="TextBox 23"/>
            <p:cNvSpPr txBox="1"/>
            <p:nvPr/>
          </p:nvSpPr>
          <p:spPr>
            <a:xfrm>
              <a:off x="2237562" y="5392956"/>
              <a:ext cx="900100" cy="32666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nl-BE" sz="1400" dirty="0"/>
                <a:t>1</a:t>
              </a:r>
              <a:endParaRPr lang="en-US" sz="1400" dirty="0"/>
            </a:p>
          </p:txBody>
        </p:sp>
        <p:sp>
          <p:nvSpPr>
            <p:cNvPr id="25" name="TextBox 24"/>
            <p:cNvSpPr txBox="1"/>
            <p:nvPr/>
          </p:nvSpPr>
          <p:spPr>
            <a:xfrm>
              <a:off x="1891701" y="6078848"/>
              <a:ext cx="1584176" cy="32666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nl-BE" sz="1400" b="1" dirty="0"/>
                <a:t>Participant</a:t>
              </a:r>
              <a:endParaRPr lang="en-US" sz="1400" b="1" dirty="0"/>
            </a:p>
          </p:txBody>
        </p:sp>
      </p:grpSp>
      <p:sp>
        <p:nvSpPr>
          <p:cNvPr id="26" name="Content Placeholder 2"/>
          <p:cNvSpPr>
            <a:spLocks noGrp="1"/>
          </p:cNvSpPr>
          <p:nvPr>
            <p:ph idx="1"/>
          </p:nvPr>
        </p:nvSpPr>
        <p:spPr>
          <a:xfrm>
            <a:off x="4672013" y="2558922"/>
            <a:ext cx="4229100" cy="4169053"/>
          </a:xfrm>
        </p:spPr>
        <p:txBody>
          <a:bodyPr anchor="t">
            <a:normAutofit/>
          </a:bodyPr>
          <a:lstStyle/>
          <a:p>
            <a:r>
              <a:rPr lang="en-GB" dirty="0"/>
              <a:t>CAMERA</a:t>
            </a:r>
            <a:br>
              <a:rPr lang="en-GB" dirty="0"/>
            </a:br>
            <a:r>
              <a:rPr lang="en-GB" dirty="0"/>
              <a:t>is introduced in the mid-central port (position 3) </a:t>
            </a:r>
            <a:br>
              <a:rPr lang="en-GB" dirty="0"/>
            </a:br>
            <a:r>
              <a:rPr lang="en-GB" dirty="0"/>
              <a:t>using a 10mm Trocar</a:t>
            </a:r>
          </a:p>
          <a:p>
            <a:r>
              <a:rPr lang="en-GB" dirty="0"/>
              <a:t>FORCEPS</a:t>
            </a:r>
            <a:br>
              <a:rPr lang="en-GB" dirty="0"/>
            </a:br>
            <a:r>
              <a:rPr lang="en-GB" dirty="0"/>
              <a:t>in each of the central lateral ports (position 4A &amp; 4B)</a:t>
            </a:r>
          </a:p>
          <a:p>
            <a:r>
              <a:rPr lang="en-GB" dirty="0"/>
              <a:t>Correct orientation of the pelvic trainer: port 1-3 are closer together than 3-6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30" name="Picture 29"/>
          <p:cNvPicPr>
            <a:picLocks noChangeAspect="1"/>
          </p:cNvPicPr>
          <p:nvPr/>
        </p:nvPicPr>
        <p:blipFill rotWithShape="1">
          <a:blip r:embed="rId2"/>
          <a:srcRect t="26888" b="15381"/>
          <a:stretch/>
        </p:blipFill>
        <p:spPr>
          <a:xfrm>
            <a:off x="6695490" y="353786"/>
            <a:ext cx="2205623" cy="1273338"/>
          </a:xfrm>
          <a:prstGeom prst="rect">
            <a:avLst/>
          </a:prstGeom>
          <a:ln>
            <a:solidFill>
              <a:schemeClr val="bg2">
                <a:lumMod val="75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9299800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Academy Pelvic Trainer</a:t>
            </a:r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982133" y="353786"/>
            <a:ext cx="4241377" cy="870858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3600" dirty="0">
                <a:solidFill>
                  <a:schemeClr val="bg1"/>
                </a:solidFill>
              </a:rPr>
              <a:t>Port Position</a:t>
            </a:r>
          </a:p>
        </p:txBody>
      </p:sp>
      <p:grpSp>
        <p:nvGrpSpPr>
          <p:cNvPr id="5" name="Group 4"/>
          <p:cNvGrpSpPr/>
          <p:nvPr/>
        </p:nvGrpSpPr>
        <p:grpSpPr>
          <a:xfrm>
            <a:off x="1115160" y="3119327"/>
            <a:ext cx="2928203" cy="1646031"/>
            <a:chOff x="1116037" y="3950569"/>
            <a:chExt cx="3107928" cy="1588236"/>
          </a:xfrm>
        </p:grpSpPr>
        <p:sp>
          <p:nvSpPr>
            <p:cNvPr id="10" name="Oval 9"/>
            <p:cNvSpPr/>
            <p:nvPr/>
          </p:nvSpPr>
          <p:spPr>
            <a:xfrm>
              <a:off x="1127621" y="3965734"/>
              <a:ext cx="1080120" cy="720080"/>
            </a:xfrm>
            <a:prstGeom prst="ellipse">
              <a:avLst/>
            </a:prstGeom>
            <a:solidFill>
              <a:schemeClr val="accent2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400"/>
            </a:p>
          </p:txBody>
        </p:sp>
        <p:sp>
          <p:nvSpPr>
            <p:cNvPr id="12" name="Oval 11"/>
            <p:cNvSpPr/>
            <p:nvPr/>
          </p:nvSpPr>
          <p:spPr>
            <a:xfrm>
              <a:off x="3143845" y="3950569"/>
              <a:ext cx="1080120" cy="720080"/>
            </a:xfrm>
            <a:prstGeom prst="ellipse">
              <a:avLst/>
            </a:prstGeom>
            <a:solidFill>
              <a:schemeClr val="accent2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400"/>
            </a:p>
          </p:txBody>
        </p:sp>
        <p:sp>
          <p:nvSpPr>
            <p:cNvPr id="14" name="Oval 13"/>
            <p:cNvSpPr/>
            <p:nvPr/>
          </p:nvSpPr>
          <p:spPr>
            <a:xfrm>
              <a:off x="2135733" y="4310609"/>
              <a:ext cx="1080120" cy="720080"/>
            </a:xfrm>
            <a:prstGeom prst="ellipse">
              <a:avLst/>
            </a:prstGeom>
            <a:solidFill>
              <a:schemeClr val="accent2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400"/>
            </a:p>
          </p:txBody>
        </p:sp>
        <p:sp>
          <p:nvSpPr>
            <p:cNvPr id="19" name="TextBox 18"/>
            <p:cNvSpPr txBox="1"/>
            <p:nvPr/>
          </p:nvSpPr>
          <p:spPr>
            <a:xfrm>
              <a:off x="1116037" y="3961430"/>
              <a:ext cx="1062118" cy="55533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endParaRPr lang="nl-BE" sz="1400" dirty="0"/>
            </a:p>
            <a:p>
              <a:pPr algn="ctr"/>
              <a:r>
                <a:rPr lang="nl-BE" sz="1400" dirty="0"/>
                <a:t>FORCEPS</a:t>
              </a:r>
              <a:endParaRPr lang="en-US" sz="1400" dirty="0"/>
            </a:p>
          </p:txBody>
        </p:sp>
        <p:sp>
          <p:nvSpPr>
            <p:cNvPr id="20" name="TextBox 19"/>
            <p:cNvSpPr txBox="1"/>
            <p:nvPr/>
          </p:nvSpPr>
          <p:spPr>
            <a:xfrm>
              <a:off x="3161521" y="3954101"/>
              <a:ext cx="1062118" cy="78400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endParaRPr lang="nl-BE" sz="1400" dirty="0"/>
            </a:p>
            <a:p>
              <a:pPr algn="ctr"/>
              <a:r>
                <a:rPr lang="nl-BE" sz="1400" dirty="0"/>
                <a:t>FORCEPS</a:t>
              </a:r>
            </a:p>
            <a:p>
              <a:pPr algn="ctr"/>
              <a:endParaRPr lang="en-US" sz="1400" dirty="0"/>
            </a:p>
          </p:txBody>
        </p:sp>
        <p:sp>
          <p:nvSpPr>
            <p:cNvPr id="21" name="TextBox 20"/>
            <p:cNvSpPr txBox="1"/>
            <p:nvPr/>
          </p:nvSpPr>
          <p:spPr>
            <a:xfrm>
              <a:off x="2150644" y="4303686"/>
              <a:ext cx="1062118" cy="55533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endParaRPr lang="nl-BE" sz="1400" dirty="0"/>
            </a:p>
            <a:p>
              <a:pPr algn="ctr"/>
              <a:r>
                <a:rPr lang="nl-BE" sz="1400" dirty="0"/>
                <a:t>CAMERA</a:t>
              </a:r>
              <a:endParaRPr lang="en-US" sz="1400" dirty="0"/>
            </a:p>
          </p:txBody>
        </p:sp>
        <p:sp>
          <p:nvSpPr>
            <p:cNvPr id="25" name="TextBox 24"/>
            <p:cNvSpPr txBox="1"/>
            <p:nvPr/>
          </p:nvSpPr>
          <p:spPr>
            <a:xfrm>
              <a:off x="1883705" y="5212137"/>
              <a:ext cx="1584176" cy="32666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nl-BE" sz="1400" dirty="0"/>
                <a:t>Participant</a:t>
              </a:r>
              <a:endParaRPr lang="en-US" sz="1400" dirty="0"/>
            </a:p>
          </p:txBody>
        </p:sp>
      </p:grpSp>
      <p:sp>
        <p:nvSpPr>
          <p:cNvPr id="26" name="Content Placeholder 2"/>
          <p:cNvSpPr>
            <a:spLocks noGrp="1"/>
          </p:cNvSpPr>
          <p:nvPr>
            <p:ph idx="1"/>
          </p:nvPr>
        </p:nvSpPr>
        <p:spPr>
          <a:xfrm>
            <a:off x="4672013" y="2565237"/>
            <a:ext cx="4229100" cy="3965090"/>
          </a:xfrm>
        </p:spPr>
        <p:txBody>
          <a:bodyPr anchor="t">
            <a:normAutofit/>
          </a:bodyPr>
          <a:lstStyle/>
          <a:p>
            <a:r>
              <a:rPr lang="en-GB" dirty="0"/>
              <a:t>CAMERA</a:t>
            </a:r>
            <a:br>
              <a:rPr lang="en-GB" dirty="0"/>
            </a:br>
            <a:r>
              <a:rPr lang="en-GB" dirty="0"/>
              <a:t>is introduced in the </a:t>
            </a:r>
            <a:br>
              <a:rPr lang="en-GB" dirty="0"/>
            </a:br>
            <a:r>
              <a:rPr lang="en-GB" dirty="0"/>
              <a:t>central port using a </a:t>
            </a:r>
            <a:br>
              <a:rPr lang="en-GB" dirty="0"/>
            </a:br>
            <a:r>
              <a:rPr lang="en-GB" dirty="0"/>
              <a:t>10mm Trocar</a:t>
            </a:r>
          </a:p>
          <a:p>
            <a:r>
              <a:rPr lang="en-GB" dirty="0"/>
              <a:t>FORCEPS</a:t>
            </a:r>
            <a:br>
              <a:rPr lang="en-GB" dirty="0"/>
            </a:br>
            <a:r>
              <a:rPr lang="en-GB" dirty="0"/>
              <a:t>in each of the lateral ports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28" name="Picture 27"/>
          <p:cNvPicPr>
            <a:picLocks noChangeAspect="1"/>
          </p:cNvPicPr>
          <p:nvPr/>
        </p:nvPicPr>
        <p:blipFill rotWithShape="1">
          <a:blip r:embed="rId2"/>
          <a:srcRect t="24688" b="11537"/>
          <a:stretch/>
        </p:blipFill>
        <p:spPr>
          <a:xfrm>
            <a:off x="6786563" y="353786"/>
            <a:ext cx="2091323" cy="1333739"/>
          </a:xfrm>
          <a:prstGeom prst="rect">
            <a:avLst/>
          </a:prstGeom>
          <a:ln>
            <a:solidFill>
              <a:schemeClr val="bg2">
                <a:lumMod val="75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8862416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686296" y="0"/>
            <a:ext cx="5055597" cy="6858000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sz="3600" dirty="0">
                <a:solidFill>
                  <a:schemeClr val="bg1"/>
                </a:solidFill>
              </a:rPr>
              <a:t>LASTT1 Exercise 1</a:t>
            </a:r>
            <a:br>
              <a:rPr lang="en-US" sz="3600" dirty="0">
                <a:solidFill>
                  <a:schemeClr val="bg1"/>
                </a:solidFill>
              </a:rPr>
            </a:br>
            <a:r>
              <a:rPr lang="en-US" sz="3600" dirty="0">
                <a:solidFill>
                  <a:schemeClr val="bg1"/>
                </a:solidFill>
              </a:rPr>
              <a:t>Camera Navigation</a:t>
            </a:r>
          </a:p>
        </p:txBody>
      </p:sp>
    </p:spTree>
    <p:extLst>
      <p:ext uri="{BB962C8B-B14F-4D97-AF65-F5344CB8AC3E}">
        <p14:creationId xmlns:p14="http://schemas.microsoft.com/office/powerpoint/2010/main" val="21083807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Aim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2529839"/>
            <a:ext cx="4947180" cy="4086113"/>
          </a:xfrm>
        </p:spPr>
        <p:txBody>
          <a:bodyPr anchor="t">
            <a:normAutofit/>
          </a:bodyPr>
          <a:lstStyle/>
          <a:p>
            <a:r>
              <a:rPr lang="en-GB" dirty="0"/>
              <a:t>To navigate the camera and visualise the reach of all important areas of the pelvis</a:t>
            </a:r>
          </a:p>
          <a:p>
            <a:r>
              <a:rPr lang="en-GB" dirty="0"/>
              <a:t>Camera handling with a </a:t>
            </a:r>
            <a:r>
              <a:rPr lang="en-GB" b="1" dirty="0"/>
              <a:t>30° optic</a:t>
            </a:r>
          </a:p>
          <a:p>
            <a:r>
              <a:rPr lang="en-GB" b="1" dirty="0"/>
              <a:t>Camera head </a:t>
            </a:r>
            <a:r>
              <a:rPr lang="en-GB" dirty="0"/>
              <a:t>in NON-DOMINANT Hand</a:t>
            </a:r>
          </a:p>
          <a:p>
            <a:r>
              <a:rPr lang="en-GB" dirty="0"/>
              <a:t>Rotate </a:t>
            </a:r>
            <a:r>
              <a:rPr lang="en-GB" b="1" dirty="0"/>
              <a:t>light cable</a:t>
            </a:r>
            <a:r>
              <a:rPr lang="en-GB" dirty="0"/>
              <a:t> with your DOMINANT hand for correct view</a:t>
            </a:r>
          </a:p>
          <a:p>
            <a:endParaRPr lang="en-GB" b="1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8" name="Title 1"/>
          <p:cNvSpPr txBox="1">
            <a:spLocks/>
          </p:cNvSpPr>
          <p:nvPr/>
        </p:nvSpPr>
        <p:spPr>
          <a:xfrm>
            <a:off x="982133" y="353786"/>
            <a:ext cx="4241377" cy="870858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3600" dirty="0">
                <a:solidFill>
                  <a:schemeClr val="bg1"/>
                </a:solidFill>
              </a:rPr>
              <a:t>Ex 1: Camera Navigation</a:t>
            </a:r>
          </a:p>
        </p:txBody>
      </p:sp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9577" y="2529838"/>
            <a:ext cx="2785271" cy="40542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3818394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Setup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2529839"/>
            <a:ext cx="4450479" cy="4086113"/>
          </a:xfrm>
        </p:spPr>
        <p:txBody>
          <a:bodyPr anchor="t">
            <a:normAutofit/>
          </a:bodyPr>
          <a:lstStyle/>
          <a:p>
            <a:r>
              <a:rPr lang="en-GB" dirty="0"/>
              <a:t>Equip the LASTT model with the character inserts</a:t>
            </a:r>
          </a:p>
          <a:p>
            <a:r>
              <a:rPr lang="en-GB" dirty="0"/>
              <a:t>LASTT model is placed against the back wall of the pelvic trainer</a:t>
            </a:r>
          </a:p>
          <a:p>
            <a:r>
              <a:rPr lang="en-GB" dirty="0"/>
              <a:t>Screen is equipped with </a:t>
            </a:r>
            <a:br>
              <a:rPr lang="en-GB" dirty="0"/>
            </a:br>
            <a:r>
              <a:rPr lang="en-GB" dirty="0"/>
              <a:t>a </a:t>
            </a:r>
            <a:r>
              <a:rPr lang="en-GB" b="1" dirty="0"/>
              <a:t>transparent target sheet </a:t>
            </a:r>
            <a:r>
              <a:rPr lang="en-GB" dirty="0"/>
              <a:t>which has a circle in the middle</a:t>
            </a:r>
            <a:endParaRPr lang="en-GB" b="1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982133" y="353786"/>
            <a:ext cx="4241377" cy="870858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3600" dirty="0">
                <a:solidFill>
                  <a:schemeClr val="bg1"/>
                </a:solidFill>
              </a:rPr>
              <a:t>Ex 1: Camera Navigation</a:t>
            </a:r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57046" y="4632317"/>
            <a:ext cx="2975454" cy="198363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57047" y="2529840"/>
            <a:ext cx="2975454" cy="20218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432201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Starting Position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2529839"/>
            <a:ext cx="4241377" cy="4086113"/>
          </a:xfrm>
        </p:spPr>
        <p:txBody>
          <a:bodyPr anchor="t">
            <a:normAutofit/>
          </a:bodyPr>
          <a:lstStyle/>
          <a:p>
            <a:r>
              <a:rPr lang="en-GB" dirty="0"/>
              <a:t>Place the optic so that both oblique panels and </a:t>
            </a:r>
            <a:r>
              <a:rPr lang="en-GB" b="1" dirty="0">
                <a:solidFill>
                  <a:srgbClr val="00B0F0"/>
                </a:solidFill>
              </a:rPr>
              <a:t>+</a:t>
            </a:r>
            <a:r>
              <a:rPr lang="en-GB" b="1" dirty="0" err="1">
                <a:solidFill>
                  <a:srgbClr val="00B0F0"/>
                </a:solidFill>
              </a:rPr>
              <a:t>he</a:t>
            </a:r>
            <a:r>
              <a:rPr lang="en-GB" b="1" dirty="0" err="1">
                <a:solidFill>
                  <a:srgbClr val="000090"/>
                </a:solidFill>
              </a:rPr>
              <a:t>Academy</a:t>
            </a:r>
            <a:r>
              <a:rPr lang="en-GB" b="1" dirty="0"/>
              <a:t> </a:t>
            </a:r>
            <a:r>
              <a:rPr lang="en-GB" dirty="0"/>
              <a:t>logo are in view</a:t>
            </a:r>
            <a:br>
              <a:rPr lang="en-GB" dirty="0"/>
            </a:br>
            <a:r>
              <a:rPr lang="en-GB" dirty="0"/>
              <a:t>(see picture)</a:t>
            </a:r>
            <a:br>
              <a:rPr lang="en-GB" dirty="0"/>
            </a:br>
            <a:br>
              <a:rPr lang="en-GB" dirty="0"/>
            </a:br>
            <a:r>
              <a:rPr lang="en-GB" dirty="0"/>
              <a:t>Maximum time of the exercise is </a:t>
            </a:r>
            <a:r>
              <a:rPr lang="en-GB" b="1" dirty="0"/>
              <a:t>2 minutes</a:t>
            </a:r>
          </a:p>
          <a:p>
            <a:endParaRPr lang="en-GB" dirty="0"/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982133" y="353786"/>
            <a:ext cx="4241377" cy="870858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3600" dirty="0">
                <a:solidFill>
                  <a:schemeClr val="bg1"/>
                </a:solidFill>
              </a:rPr>
              <a:t>Ex 1: Camera Navigation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2538" y="2644139"/>
            <a:ext cx="3320716" cy="26642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3774484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 txBox="1">
            <a:spLocks/>
          </p:cNvSpPr>
          <p:nvPr/>
        </p:nvSpPr>
        <p:spPr>
          <a:xfrm>
            <a:off x="982133" y="353786"/>
            <a:ext cx="4241377" cy="870858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3600" dirty="0">
                <a:solidFill>
                  <a:schemeClr val="bg1"/>
                </a:solidFill>
              </a:rPr>
              <a:t>Ex 1: Camera Navigation</a:t>
            </a:r>
          </a:p>
        </p:txBody>
      </p:sp>
      <p:pic>
        <p:nvPicPr>
          <p:cNvPr id="2" name="lastt-exercise-1_1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685924" y="1703634"/>
            <a:ext cx="6459041" cy="48442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31408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64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Procedure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2529839"/>
            <a:ext cx="4611843" cy="2674173"/>
          </a:xfrm>
        </p:spPr>
        <p:txBody>
          <a:bodyPr anchor="t">
            <a:noAutofit/>
          </a:bodyPr>
          <a:lstStyle/>
          <a:p>
            <a:r>
              <a:rPr lang="en-GB" sz="2200" dirty="0"/>
              <a:t>Start your search by locating the first position </a:t>
            </a:r>
            <a:r>
              <a:rPr lang="en-GB" sz="2800" b="1" dirty="0">
                <a:latin typeface="Arial" charset="0"/>
                <a:ea typeface="Arial" charset="0"/>
                <a:cs typeface="Arial" charset="0"/>
              </a:rPr>
              <a:t>1</a:t>
            </a:r>
            <a:r>
              <a:rPr lang="en-GB" sz="2200" b="1" dirty="0">
                <a:latin typeface="Arial" charset="0"/>
                <a:ea typeface="Arial" charset="0"/>
                <a:cs typeface="Arial" charset="0"/>
              </a:rPr>
              <a:t>a</a:t>
            </a:r>
          </a:p>
          <a:p>
            <a:r>
              <a:rPr lang="en-GB" sz="2200" dirty="0"/>
              <a:t>Zoom in to position the target circle on the </a:t>
            </a:r>
            <a:r>
              <a:rPr lang="en-GB" sz="2200" b="1" dirty="0"/>
              <a:t>small</a:t>
            </a:r>
            <a:r>
              <a:rPr lang="en-GB" sz="2200" dirty="0"/>
              <a:t> character so that it is fully shown and readable</a:t>
            </a:r>
          </a:p>
          <a:p>
            <a:r>
              <a:rPr lang="en-GB" sz="2200" dirty="0"/>
              <a:t>Only proceed when your partner can read the small character!</a:t>
            </a:r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982133" y="353786"/>
            <a:ext cx="4241377" cy="870858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3600" dirty="0">
                <a:solidFill>
                  <a:schemeClr val="bg1"/>
                </a:solidFill>
              </a:rPr>
              <a:t>Ex 1: Camera Navigation</a:t>
            </a:r>
          </a:p>
        </p:txBody>
      </p:sp>
      <p:sp>
        <p:nvSpPr>
          <p:cNvPr id="8" name="Content Placeholder 2"/>
          <p:cNvSpPr txBox="1">
            <a:spLocks/>
          </p:cNvSpPr>
          <p:nvPr/>
        </p:nvSpPr>
        <p:spPr>
          <a:xfrm>
            <a:off x="982133" y="5378824"/>
            <a:ext cx="7704668" cy="1317812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2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20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Search and locate the corresponding </a:t>
            </a:r>
            <a:r>
              <a:rPr lang="en-GB" b="1" dirty="0"/>
              <a:t>CAPITAL</a:t>
            </a:r>
            <a:r>
              <a:rPr lang="en-GB" dirty="0"/>
              <a:t> character (A)</a:t>
            </a:r>
          </a:p>
          <a:p>
            <a:r>
              <a:rPr lang="en-GB" dirty="0"/>
              <a:t>Continue this sequence until you reach the last position with small character ‘</a:t>
            </a:r>
            <a:r>
              <a:rPr lang="en-GB" b="1" dirty="0"/>
              <a:t>end</a:t>
            </a:r>
            <a:r>
              <a:rPr lang="en-GB" dirty="0"/>
              <a:t>’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93976" y="2645357"/>
            <a:ext cx="3210934" cy="25163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596461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Scoring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2529839"/>
            <a:ext cx="7610538" cy="4328161"/>
          </a:xfrm>
        </p:spPr>
        <p:txBody>
          <a:bodyPr anchor="t">
            <a:normAutofit/>
          </a:bodyPr>
          <a:lstStyle/>
          <a:p>
            <a:r>
              <a:rPr lang="en-GB" dirty="0"/>
              <a:t>If the last position (</a:t>
            </a:r>
            <a:r>
              <a:rPr lang="en-GB" sz="1800" b="1" dirty="0">
                <a:latin typeface="Arial" charset="0"/>
                <a:ea typeface="Arial" charset="0"/>
                <a:cs typeface="Arial" charset="0"/>
              </a:rPr>
              <a:t>end</a:t>
            </a:r>
            <a:r>
              <a:rPr lang="en-GB" dirty="0"/>
              <a:t>) is identified </a:t>
            </a:r>
            <a:r>
              <a:rPr lang="en-GB" b="1" dirty="0"/>
              <a:t>within 2 minutes</a:t>
            </a:r>
            <a:r>
              <a:rPr lang="en-GB" dirty="0"/>
              <a:t>, write down the time mm:ss:hh</a:t>
            </a:r>
          </a:p>
          <a:p>
            <a:r>
              <a:rPr lang="en-GB" dirty="0"/>
              <a:t>If the last position (</a:t>
            </a:r>
            <a:r>
              <a:rPr lang="en-GB" sz="1800" b="1" dirty="0">
                <a:solidFill>
                  <a:prstClr val="black"/>
                </a:solidFill>
                <a:latin typeface="Arial" charset="0"/>
                <a:ea typeface="Arial" charset="0"/>
                <a:cs typeface="Arial" charset="0"/>
              </a:rPr>
              <a:t>end</a:t>
            </a:r>
            <a:r>
              <a:rPr lang="en-GB" dirty="0">
                <a:solidFill>
                  <a:prstClr val="black"/>
                </a:solidFill>
              </a:rPr>
              <a:t>)</a:t>
            </a:r>
            <a:r>
              <a:rPr lang="en-GB" dirty="0"/>
              <a:t> is not reached within 2 minutes, write down the last identified small character (e.g. </a:t>
            </a:r>
            <a:r>
              <a:rPr lang="en-GB" dirty="0">
                <a:latin typeface="Arial" charset="0"/>
                <a:ea typeface="Arial" charset="0"/>
                <a:cs typeface="Arial" charset="0"/>
              </a:rPr>
              <a:t>2</a:t>
            </a:r>
            <a:r>
              <a:rPr lang="en-GB" sz="1800" b="1" dirty="0">
                <a:solidFill>
                  <a:schemeClr val="accent1">
                    <a:lumMod val="75000"/>
                  </a:schemeClr>
                </a:solidFill>
                <a:latin typeface="Arial" charset="0"/>
                <a:ea typeface="Arial" charset="0"/>
                <a:cs typeface="Arial" charset="0"/>
              </a:rPr>
              <a:t>f</a:t>
            </a:r>
            <a:r>
              <a:rPr lang="en-GB" dirty="0"/>
              <a:t>, </a:t>
            </a:r>
            <a:r>
              <a:rPr lang="en-GB" dirty="0" err="1">
                <a:latin typeface="Arial" charset="0"/>
                <a:ea typeface="Arial" charset="0"/>
                <a:cs typeface="Arial" charset="0"/>
              </a:rPr>
              <a:t>T</a:t>
            </a:r>
            <a:r>
              <a:rPr lang="en-GB" sz="1800" b="1" dirty="0" err="1">
                <a:solidFill>
                  <a:schemeClr val="accent1">
                    <a:lumMod val="75000"/>
                  </a:schemeClr>
                </a:solidFill>
                <a:latin typeface="Arial" charset="0"/>
                <a:ea typeface="Arial" charset="0"/>
                <a:cs typeface="Arial" charset="0"/>
              </a:rPr>
              <a:t>n</a:t>
            </a:r>
            <a:r>
              <a:rPr lang="en-GB" dirty="0"/>
              <a:t>,…)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982133" y="353786"/>
            <a:ext cx="4241377" cy="870858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3600" dirty="0">
                <a:solidFill>
                  <a:schemeClr val="bg1"/>
                </a:solidFill>
              </a:rPr>
              <a:t>Ex 1: Camera Navigation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90168" y="4792669"/>
            <a:ext cx="6794500" cy="2044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357738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Important</a:t>
            </a:r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982133" y="353786"/>
            <a:ext cx="4241377" cy="870858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3600" dirty="0">
                <a:solidFill>
                  <a:schemeClr val="bg1"/>
                </a:solidFill>
              </a:rPr>
              <a:t>Ex 1: Camera Navigation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00763" y="2438401"/>
            <a:ext cx="2586037" cy="3879056"/>
          </a:xfrm>
          <a:prstGeom prst="rect">
            <a:avLst/>
          </a:prstGeom>
        </p:spPr>
      </p:pic>
      <p:sp>
        <p:nvSpPr>
          <p:cNvPr id="8" name="Content Placeholder 2"/>
          <p:cNvSpPr txBox="1">
            <a:spLocks/>
          </p:cNvSpPr>
          <p:nvPr/>
        </p:nvSpPr>
        <p:spPr>
          <a:xfrm>
            <a:off x="982133" y="2529839"/>
            <a:ext cx="4611843" cy="267417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2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20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dirty="0"/>
              <a:t>In order to minimise the memory effect, swap at least two inserts after each run</a:t>
            </a:r>
          </a:p>
        </p:txBody>
      </p:sp>
    </p:spTree>
    <p:extLst>
      <p:ext uri="{BB962C8B-B14F-4D97-AF65-F5344CB8AC3E}">
        <p14:creationId xmlns:p14="http://schemas.microsoft.com/office/powerpoint/2010/main" val="15091198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686296" y="0"/>
            <a:ext cx="5055597" cy="6858000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sz="3600" dirty="0">
                <a:solidFill>
                  <a:schemeClr val="bg1"/>
                </a:solidFill>
              </a:rPr>
              <a:t>LASTT1 Exercise 2 </a:t>
            </a:r>
            <a:br>
              <a:rPr lang="en-US" sz="3600" dirty="0">
                <a:solidFill>
                  <a:schemeClr val="bg1"/>
                </a:solidFill>
              </a:rPr>
            </a:br>
            <a:r>
              <a:rPr lang="en-US" sz="3600" dirty="0">
                <a:solidFill>
                  <a:schemeClr val="bg1"/>
                </a:solidFill>
              </a:rPr>
              <a:t>Hand-eye Coordination</a:t>
            </a:r>
          </a:p>
        </p:txBody>
      </p:sp>
    </p:spTree>
    <p:extLst>
      <p:ext uri="{BB962C8B-B14F-4D97-AF65-F5344CB8AC3E}">
        <p14:creationId xmlns:p14="http://schemas.microsoft.com/office/powerpoint/2010/main" val="169589029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2529840"/>
            <a:ext cx="3918480" cy="2356486"/>
          </a:xfrm>
        </p:spPr>
        <p:txBody>
          <a:bodyPr anchor="t">
            <a:normAutofit/>
          </a:bodyPr>
          <a:lstStyle/>
          <a:p>
            <a:r>
              <a:rPr lang="en-GB" dirty="0"/>
              <a:t>To evaluate the ability to </a:t>
            </a:r>
            <a:r>
              <a:rPr lang="en-GB" b="1" dirty="0"/>
              <a:t>navigate the camera</a:t>
            </a:r>
            <a:r>
              <a:rPr lang="en-GB" dirty="0"/>
              <a:t> with NON-DOMINANT hand </a:t>
            </a:r>
          </a:p>
          <a:p>
            <a:r>
              <a:rPr lang="en-GB" dirty="0"/>
              <a:t>To </a:t>
            </a:r>
            <a:r>
              <a:rPr lang="en-GB" b="1" dirty="0"/>
              <a:t>handle a forceps</a:t>
            </a:r>
            <a:r>
              <a:rPr lang="en-GB" dirty="0"/>
              <a:t> with the DOMINANT hand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982133" y="353786"/>
            <a:ext cx="4934573" cy="870858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3600" dirty="0">
                <a:solidFill>
                  <a:schemeClr val="bg1"/>
                </a:solidFill>
              </a:rPr>
              <a:t>Ex 2: Hand-eye Coordination</a:t>
            </a:r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Aim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017" b="19398"/>
          <a:stretch/>
        </p:blipFill>
        <p:spPr>
          <a:xfrm>
            <a:off x="5916706" y="2595569"/>
            <a:ext cx="2941544" cy="3894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38365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2529839"/>
            <a:ext cx="4544093" cy="4185286"/>
          </a:xfrm>
        </p:spPr>
        <p:txBody>
          <a:bodyPr anchor="t">
            <a:normAutofit lnSpcReduction="10000"/>
          </a:bodyPr>
          <a:lstStyle/>
          <a:p>
            <a:r>
              <a:rPr lang="en-GB" dirty="0"/>
              <a:t>Remove the target sheet</a:t>
            </a:r>
          </a:p>
          <a:p>
            <a:r>
              <a:rPr lang="en-GB" dirty="0"/>
              <a:t>Flip the two big inserts to show the colours on the oblique panels</a:t>
            </a:r>
          </a:p>
          <a:p>
            <a:r>
              <a:rPr lang="en-GB" dirty="0"/>
              <a:t>Mount the </a:t>
            </a:r>
            <a:r>
              <a:rPr lang="en-GB" b="1" dirty="0"/>
              <a:t>0° optic</a:t>
            </a:r>
          </a:p>
          <a:p>
            <a:r>
              <a:rPr lang="en-GB" dirty="0"/>
              <a:t>Position 12 coloured rings by placing 2 of each colour in a circle around </a:t>
            </a:r>
            <a:r>
              <a:rPr lang="en-GB" b="1" dirty="0">
                <a:solidFill>
                  <a:srgbClr val="00B0F0"/>
                </a:solidFill>
              </a:rPr>
              <a:t>+</a:t>
            </a:r>
            <a:r>
              <a:rPr lang="en-GB" b="1" dirty="0" err="1">
                <a:solidFill>
                  <a:srgbClr val="00B0F0"/>
                </a:solidFill>
              </a:rPr>
              <a:t>he</a:t>
            </a:r>
            <a:r>
              <a:rPr lang="en-GB" b="1" dirty="0" err="1">
                <a:solidFill>
                  <a:srgbClr val="000090"/>
                </a:solidFill>
              </a:rPr>
              <a:t>Academy</a:t>
            </a:r>
            <a:r>
              <a:rPr lang="en-GB" dirty="0"/>
              <a:t> logo</a:t>
            </a:r>
          </a:p>
          <a:p>
            <a:r>
              <a:rPr lang="en-GB" dirty="0"/>
              <a:t>Introduce the dissecting forceps using your DOMINANT hand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982133" y="353786"/>
            <a:ext cx="4934573" cy="870858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3600" dirty="0">
                <a:solidFill>
                  <a:schemeClr val="bg1"/>
                </a:solidFill>
              </a:rPr>
              <a:t>Ex 2: Hand-eye Coordination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Setup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5095" y="2420037"/>
            <a:ext cx="2763155" cy="41447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485166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Starting Position</a:t>
            </a:r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982133" y="353786"/>
            <a:ext cx="4934573" cy="870858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3600" dirty="0">
                <a:solidFill>
                  <a:schemeClr val="bg1"/>
                </a:solidFill>
              </a:rPr>
              <a:t>Ex 2: Hand-eye Coordination</a:t>
            </a:r>
          </a:p>
        </p:txBody>
      </p:sp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982133" y="2516502"/>
            <a:ext cx="4289955" cy="4086113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dirty="0"/>
              <a:t>In view:</a:t>
            </a:r>
          </a:p>
          <a:p>
            <a:r>
              <a:rPr lang="en-GB" dirty="0"/>
              <a:t>The wooden model</a:t>
            </a:r>
          </a:p>
          <a:p>
            <a:r>
              <a:rPr lang="en-GB" dirty="0"/>
              <a:t>Logo of </a:t>
            </a:r>
            <a:r>
              <a:rPr lang="en-GB" b="1" dirty="0">
                <a:solidFill>
                  <a:srgbClr val="00B0F0"/>
                </a:solidFill>
              </a:rPr>
              <a:t>+</a:t>
            </a:r>
            <a:r>
              <a:rPr lang="en-GB" b="1" dirty="0" err="1">
                <a:solidFill>
                  <a:srgbClr val="00B0F0"/>
                </a:solidFill>
              </a:rPr>
              <a:t>he</a:t>
            </a:r>
            <a:r>
              <a:rPr lang="en-GB" b="1" dirty="0" err="1">
                <a:solidFill>
                  <a:srgbClr val="000090"/>
                </a:solidFill>
              </a:rPr>
              <a:t>Academy</a:t>
            </a:r>
            <a:r>
              <a:rPr lang="en-GB" dirty="0"/>
              <a:t> with 12     coloured rings, 2 of each colour </a:t>
            </a:r>
          </a:p>
          <a:p>
            <a:r>
              <a:rPr lang="en-GB" dirty="0"/>
              <a:t>Tip of the dissecting forceps</a:t>
            </a:r>
          </a:p>
        </p:txBody>
      </p:sp>
      <p:pic>
        <p:nvPicPr>
          <p:cNvPr id="9" name="Picture 8" descr="Untitle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70455" y="2455550"/>
            <a:ext cx="3188072" cy="34409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320838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 txBox="1">
            <a:spLocks/>
          </p:cNvSpPr>
          <p:nvPr/>
        </p:nvSpPr>
        <p:spPr>
          <a:xfrm>
            <a:off x="982133" y="353786"/>
            <a:ext cx="4934573" cy="870858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3600" dirty="0">
                <a:solidFill>
                  <a:schemeClr val="bg1"/>
                </a:solidFill>
              </a:rPr>
              <a:t>Ex 2: Hand-eye Coordination</a:t>
            </a:r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Procedure</a:t>
            </a:r>
          </a:p>
        </p:txBody>
      </p:sp>
      <p:sp>
        <p:nvSpPr>
          <p:cNvPr id="10" name="Content Placeholder 2"/>
          <p:cNvSpPr>
            <a:spLocks noGrp="1"/>
          </p:cNvSpPr>
          <p:nvPr>
            <p:ph idx="1"/>
          </p:nvPr>
        </p:nvSpPr>
        <p:spPr>
          <a:xfrm>
            <a:off x="982133" y="2313621"/>
            <a:ext cx="4118505" cy="4335152"/>
          </a:xfrm>
        </p:spPr>
        <p:txBody>
          <a:bodyPr anchor="t">
            <a:noAutofit/>
          </a:bodyPr>
          <a:lstStyle/>
          <a:p>
            <a:r>
              <a:rPr lang="en-GB" dirty="0"/>
              <a:t>Position ONE corresponding coloured ring on each nail</a:t>
            </a:r>
          </a:p>
          <a:p>
            <a:r>
              <a:rPr lang="en-GB" dirty="0"/>
              <a:t>If you drop an object, you can use the second ring OR you may re-grasp, as long as you can find the object within the endoscopic boundaries</a:t>
            </a:r>
          </a:p>
          <a:p>
            <a:r>
              <a:rPr lang="en-GB" dirty="0"/>
              <a:t>Maximum time of the exercise is </a:t>
            </a:r>
            <a:r>
              <a:rPr lang="en-GB" b="1" dirty="0"/>
              <a:t>3 minutes</a:t>
            </a:r>
          </a:p>
          <a:p>
            <a:endParaRPr lang="en-GB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6706" y="2438401"/>
            <a:ext cx="2770094" cy="41753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755391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 txBox="1">
            <a:spLocks/>
          </p:cNvSpPr>
          <p:nvPr/>
        </p:nvSpPr>
        <p:spPr>
          <a:xfrm>
            <a:off x="982133" y="353786"/>
            <a:ext cx="4934573" cy="870858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3600" dirty="0">
                <a:solidFill>
                  <a:schemeClr val="bg1"/>
                </a:solidFill>
              </a:rPr>
              <a:t>Ex 2: Hand-eye Coordination</a:t>
            </a:r>
          </a:p>
        </p:txBody>
      </p:sp>
      <p:pic>
        <p:nvPicPr>
          <p:cNvPr id="2" name="lastt-exercise-2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755776" y="1722543"/>
            <a:ext cx="6313678" cy="48193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362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567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Scoring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2529839"/>
            <a:ext cx="7610538" cy="4328161"/>
          </a:xfrm>
        </p:spPr>
        <p:txBody>
          <a:bodyPr anchor="t">
            <a:normAutofit/>
          </a:bodyPr>
          <a:lstStyle/>
          <a:p>
            <a:r>
              <a:rPr lang="en-GB" dirty="0"/>
              <a:t>If </a:t>
            </a:r>
            <a:r>
              <a:rPr lang="en-GB" b="1" dirty="0"/>
              <a:t>all 6 rings </a:t>
            </a:r>
            <a:r>
              <a:rPr lang="en-GB" dirty="0"/>
              <a:t>are correctly placed </a:t>
            </a:r>
            <a:r>
              <a:rPr lang="en-GB" b="1" dirty="0"/>
              <a:t>within 3 minutes</a:t>
            </a:r>
            <a:r>
              <a:rPr lang="en-GB" dirty="0"/>
              <a:t>, write down the time mm:ss:hh</a:t>
            </a:r>
          </a:p>
          <a:p>
            <a:r>
              <a:rPr lang="en-GB" dirty="0"/>
              <a:t>If time limit of 3 minutes is </a:t>
            </a:r>
            <a:r>
              <a:rPr lang="en-GB" b="1" dirty="0"/>
              <a:t>elapsed</a:t>
            </a:r>
            <a:r>
              <a:rPr lang="en-GB" dirty="0"/>
              <a:t>, write down the number of correctly placed rings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982133" y="353786"/>
            <a:ext cx="4934573" cy="870858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3600" dirty="0">
                <a:solidFill>
                  <a:schemeClr val="bg1"/>
                </a:solidFill>
              </a:rPr>
              <a:t>Ex 2: Hand-eye Coordination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0116" y="4572000"/>
            <a:ext cx="6108700" cy="182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328585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686296" y="0"/>
            <a:ext cx="5055597" cy="6858000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sz="3600" dirty="0">
                <a:solidFill>
                  <a:schemeClr val="bg1"/>
                </a:solidFill>
              </a:rPr>
              <a:t>LASTT1 Exercise 3</a:t>
            </a:r>
            <a:br>
              <a:rPr lang="en-US" sz="3600" dirty="0">
                <a:solidFill>
                  <a:schemeClr val="bg1"/>
                </a:solidFill>
              </a:rPr>
            </a:br>
            <a:r>
              <a:rPr lang="en-US" sz="3600" dirty="0">
                <a:solidFill>
                  <a:schemeClr val="bg1"/>
                </a:solidFill>
              </a:rPr>
              <a:t>Bi-manual Coordination</a:t>
            </a:r>
          </a:p>
        </p:txBody>
      </p:sp>
    </p:spTree>
    <p:extLst>
      <p:ext uri="{BB962C8B-B14F-4D97-AF65-F5344CB8AC3E}">
        <p14:creationId xmlns:p14="http://schemas.microsoft.com/office/powerpoint/2010/main" val="121386711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4" y="2535666"/>
            <a:ext cx="4241376" cy="3319631"/>
          </a:xfrm>
        </p:spPr>
        <p:txBody>
          <a:bodyPr anchor="t">
            <a:normAutofit/>
          </a:bodyPr>
          <a:lstStyle/>
          <a:p>
            <a:r>
              <a:rPr lang="en-GB" dirty="0">
                <a:cs typeface="Helvetica"/>
              </a:rPr>
              <a:t>To evaluate the ability to </a:t>
            </a:r>
            <a:r>
              <a:rPr lang="en-GB" b="1" dirty="0">
                <a:cs typeface="Helvetica"/>
              </a:rPr>
              <a:t>handle two forceps simultaneously</a:t>
            </a:r>
            <a:r>
              <a:rPr lang="en-GB" dirty="0">
                <a:cs typeface="Helvetica"/>
              </a:rPr>
              <a:t> with the DOMINANT hand and </a:t>
            </a:r>
            <a:br>
              <a:rPr lang="en-GB" dirty="0">
                <a:cs typeface="Helvetica"/>
              </a:rPr>
            </a:br>
            <a:r>
              <a:rPr lang="en-GB" dirty="0">
                <a:cs typeface="Helvetica"/>
              </a:rPr>
              <a:t>the NON-DOMINANT hand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Aim</a:t>
            </a:r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9313" y="2438401"/>
            <a:ext cx="2760334" cy="41340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itle 1"/>
          <p:cNvSpPr txBox="1">
            <a:spLocks/>
          </p:cNvSpPr>
          <p:nvPr/>
        </p:nvSpPr>
        <p:spPr>
          <a:xfrm>
            <a:off x="982133" y="351059"/>
            <a:ext cx="4947180" cy="870858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3600" dirty="0">
                <a:solidFill>
                  <a:schemeClr val="bg1"/>
                </a:solidFill>
              </a:rPr>
              <a:t>Ex 3: Bi-manual Coordination</a:t>
            </a:r>
          </a:p>
        </p:txBody>
      </p:sp>
    </p:spTree>
    <p:extLst>
      <p:ext uri="{BB962C8B-B14F-4D97-AF65-F5344CB8AC3E}">
        <p14:creationId xmlns:p14="http://schemas.microsoft.com/office/powerpoint/2010/main" val="138597047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2529839"/>
            <a:ext cx="4732867" cy="4086113"/>
          </a:xfrm>
        </p:spPr>
        <p:txBody>
          <a:bodyPr anchor="t">
            <a:normAutofit fontScale="92500" lnSpcReduction="20000"/>
          </a:bodyPr>
          <a:lstStyle/>
          <a:p>
            <a:pPr>
              <a:lnSpc>
                <a:spcPct val="120000"/>
              </a:lnSpc>
              <a:spcBef>
                <a:spcPts val="1800"/>
              </a:spcBef>
            </a:pPr>
            <a:r>
              <a:rPr lang="en-GB" dirty="0"/>
              <a:t>Position 12 coloured pins around </a:t>
            </a:r>
            <a:b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r>
              <a:rPr lang="en-GB" b="1" dirty="0">
                <a:solidFill>
                  <a:srgbClr val="00B0F0"/>
                </a:solidFill>
              </a:rPr>
              <a:t>+</a:t>
            </a:r>
            <a:r>
              <a:rPr lang="en-GB" b="1" dirty="0" err="1">
                <a:solidFill>
                  <a:srgbClr val="00B0F0"/>
                </a:solidFill>
              </a:rPr>
              <a:t>he</a:t>
            </a:r>
            <a:r>
              <a:rPr lang="en-GB" b="1" dirty="0" err="1">
                <a:solidFill>
                  <a:srgbClr val="000090"/>
                </a:solidFill>
              </a:rPr>
              <a:t>Academy</a:t>
            </a:r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/>
              <a:t>logo, 2 of each colour, plastic parts facing inwards.</a:t>
            </a:r>
          </a:p>
          <a:p>
            <a:pPr>
              <a:lnSpc>
                <a:spcPct val="120000"/>
              </a:lnSpc>
              <a:spcBef>
                <a:spcPts val="1800"/>
              </a:spcBef>
            </a:pPr>
            <a:r>
              <a:rPr lang="en-GB" dirty="0"/>
              <a:t>Camera handling by the assistant with a </a:t>
            </a:r>
            <a:r>
              <a:rPr lang="en-GB" b="1" dirty="0"/>
              <a:t>0° optic </a:t>
            </a:r>
          </a:p>
          <a:p>
            <a:pPr>
              <a:lnSpc>
                <a:spcPct val="120000"/>
              </a:lnSpc>
              <a:spcBef>
                <a:spcPts val="1800"/>
              </a:spcBef>
            </a:pPr>
            <a:r>
              <a:rPr lang="en-GB" dirty="0"/>
              <a:t>Introduce the </a:t>
            </a:r>
            <a:r>
              <a:rPr lang="en-GB" b="1" dirty="0"/>
              <a:t>dissecting forceps </a:t>
            </a:r>
            <a:r>
              <a:rPr lang="en-GB" dirty="0"/>
              <a:t>using the DOMINANT hand</a:t>
            </a:r>
            <a:br>
              <a:rPr lang="en-GB" dirty="0"/>
            </a:br>
            <a:r>
              <a:rPr lang="en-GB" dirty="0"/>
              <a:t>and the </a:t>
            </a:r>
            <a:r>
              <a:rPr lang="en-GB" b="1" dirty="0"/>
              <a:t>grasping forceps </a:t>
            </a:r>
            <a:r>
              <a:rPr lang="en-GB" dirty="0"/>
              <a:t>in the NON-DOMINANT hand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Setup</a:t>
            </a:r>
          </a:p>
        </p:txBody>
      </p:sp>
      <p:sp>
        <p:nvSpPr>
          <p:cNvPr id="9" name="Title 1"/>
          <p:cNvSpPr txBox="1">
            <a:spLocks/>
          </p:cNvSpPr>
          <p:nvPr/>
        </p:nvSpPr>
        <p:spPr>
          <a:xfrm>
            <a:off x="982133" y="351059"/>
            <a:ext cx="4947180" cy="870858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3600" dirty="0">
                <a:solidFill>
                  <a:schemeClr val="bg1"/>
                </a:solidFill>
              </a:rPr>
              <a:t>Ex 3: Bi-manual Coordination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01075" y="2647783"/>
            <a:ext cx="2685725" cy="27074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72154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2"/>
          <p:cNvSpPr txBox="1">
            <a:spLocks/>
          </p:cNvSpPr>
          <p:nvPr/>
        </p:nvSpPr>
        <p:spPr>
          <a:xfrm>
            <a:off x="982133" y="2535666"/>
            <a:ext cx="7704667" cy="377100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2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20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Starting Position</a:t>
            </a:r>
          </a:p>
        </p:txBody>
      </p:sp>
      <p:sp>
        <p:nvSpPr>
          <p:cNvPr id="8" name="Content Placeholder 5"/>
          <p:cNvSpPr>
            <a:spLocks noGrp="1"/>
          </p:cNvSpPr>
          <p:nvPr>
            <p:ph idx="1"/>
          </p:nvPr>
        </p:nvSpPr>
        <p:spPr>
          <a:xfrm>
            <a:off x="982133" y="2252664"/>
            <a:ext cx="3904192" cy="3562349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In view:</a:t>
            </a:r>
          </a:p>
          <a:p>
            <a:r>
              <a:rPr lang="en-GB" dirty="0"/>
              <a:t>The wooden model</a:t>
            </a:r>
          </a:p>
          <a:p>
            <a:r>
              <a:rPr lang="en-GB" dirty="0"/>
              <a:t>Logo of </a:t>
            </a:r>
            <a:r>
              <a:rPr lang="en-GB" b="1" dirty="0">
                <a:solidFill>
                  <a:srgbClr val="00B0F0"/>
                </a:solidFill>
              </a:rPr>
              <a:t>+</a:t>
            </a:r>
            <a:r>
              <a:rPr lang="en-GB" b="1" dirty="0" err="1">
                <a:solidFill>
                  <a:srgbClr val="00B0F0"/>
                </a:solidFill>
              </a:rPr>
              <a:t>he</a:t>
            </a:r>
            <a:r>
              <a:rPr lang="en-GB" b="1" dirty="0" err="1">
                <a:solidFill>
                  <a:srgbClr val="000090"/>
                </a:solidFill>
              </a:rPr>
              <a:t>Academy</a:t>
            </a:r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/>
              <a:t>with 12 coloured pins, 2 of each colour </a:t>
            </a:r>
          </a:p>
          <a:p>
            <a:r>
              <a:rPr lang="en-GB" dirty="0"/>
              <a:t>Tips of both forceps</a:t>
            </a: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2125" y="2784027"/>
            <a:ext cx="3114675" cy="28755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itle 1"/>
          <p:cNvSpPr txBox="1">
            <a:spLocks/>
          </p:cNvSpPr>
          <p:nvPr/>
        </p:nvSpPr>
        <p:spPr>
          <a:xfrm>
            <a:off x="982133" y="351059"/>
            <a:ext cx="4947180" cy="870858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3600" dirty="0">
                <a:solidFill>
                  <a:schemeClr val="bg1"/>
                </a:solidFill>
              </a:rPr>
              <a:t>Ex 3: Bi-manual Coordination</a:t>
            </a:r>
          </a:p>
        </p:txBody>
      </p:sp>
    </p:spTree>
    <p:extLst>
      <p:ext uri="{BB962C8B-B14F-4D97-AF65-F5344CB8AC3E}">
        <p14:creationId xmlns:p14="http://schemas.microsoft.com/office/powerpoint/2010/main" val="51407459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Procedure</a:t>
            </a:r>
          </a:p>
        </p:txBody>
      </p:sp>
      <p:pic>
        <p:nvPicPr>
          <p:cNvPr id="5" name="Picture 4" descr="F:\LASTT\Handing over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28662" y="2883159"/>
            <a:ext cx="1958137" cy="1336834"/>
          </a:xfrm>
          <a:prstGeom prst="rect">
            <a:avLst/>
          </a:prstGeom>
          <a:noFill/>
        </p:spPr>
      </p:pic>
      <p:pic>
        <p:nvPicPr>
          <p:cNvPr id="6" name="Picture 5" descr="F:\LASTT\Drop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28660" y="4879776"/>
            <a:ext cx="1958138" cy="1314286"/>
          </a:xfrm>
          <a:prstGeom prst="rect">
            <a:avLst/>
          </a:prstGeom>
          <a:noFill/>
        </p:spPr>
      </p:pic>
      <p:sp>
        <p:nvSpPr>
          <p:cNvPr id="8" name="Title 1"/>
          <p:cNvSpPr txBox="1">
            <a:spLocks/>
          </p:cNvSpPr>
          <p:nvPr/>
        </p:nvSpPr>
        <p:spPr>
          <a:xfrm>
            <a:off x="982133" y="351059"/>
            <a:ext cx="4947180" cy="870858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3600" dirty="0">
                <a:solidFill>
                  <a:schemeClr val="bg1"/>
                </a:solidFill>
              </a:rPr>
              <a:t>Ex 3: Bi-manual Coordination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B3CE39E-5353-4FFC-A817-C84865858CCC}"/>
              </a:ext>
            </a:extLst>
          </p:cNvPr>
          <p:cNvSpPr/>
          <p:nvPr/>
        </p:nvSpPr>
        <p:spPr>
          <a:xfrm>
            <a:off x="916814" y="2416566"/>
            <a:ext cx="5857209" cy="421346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spcBef>
                <a:spcPct val="20000"/>
              </a:spcBef>
              <a:spcAft>
                <a:spcPts val="600"/>
              </a:spcAft>
              <a:buClr>
                <a:srgbClr val="30ACEC">
                  <a:lumMod val="75000"/>
                </a:srgbClr>
              </a:buClr>
              <a:buSzPct val="145000"/>
              <a:buFont typeface="Arial"/>
              <a:buChar char="•"/>
            </a:pPr>
            <a:r>
              <a:rPr lang="en-GB" sz="2100" dirty="0"/>
              <a:t>Position ONE coloured pin in each corresponding coloured target circle</a:t>
            </a:r>
            <a:endParaRPr lang="en-GB" sz="2100" dirty="0">
              <a:solidFill>
                <a:prstClr val="black"/>
              </a:solidFill>
            </a:endParaRPr>
          </a:p>
          <a:p>
            <a:pPr marL="285750" lvl="0" indent="-285750">
              <a:spcBef>
                <a:spcPct val="20000"/>
              </a:spcBef>
              <a:spcAft>
                <a:spcPts val="600"/>
              </a:spcAft>
              <a:buClr>
                <a:srgbClr val="30ACEC">
                  <a:lumMod val="75000"/>
                </a:srgbClr>
              </a:buClr>
              <a:buSzPct val="145000"/>
              <a:buFont typeface="Arial"/>
              <a:buChar char="•"/>
            </a:pPr>
            <a:r>
              <a:rPr lang="en-GB" sz="2100" dirty="0">
                <a:solidFill>
                  <a:prstClr val="black"/>
                </a:solidFill>
              </a:rPr>
              <a:t>Grasp plastic part of the pin with NON-DOMINANT hand and lift pin up</a:t>
            </a:r>
          </a:p>
          <a:p>
            <a:pPr marL="285750" lvl="0" indent="-285750">
              <a:spcBef>
                <a:spcPct val="20000"/>
              </a:spcBef>
              <a:spcAft>
                <a:spcPts val="600"/>
              </a:spcAft>
              <a:buClr>
                <a:srgbClr val="30ACEC">
                  <a:lumMod val="75000"/>
                </a:srgbClr>
              </a:buClr>
              <a:buSzPct val="145000"/>
              <a:buFont typeface="Arial"/>
              <a:buChar char="•"/>
            </a:pPr>
            <a:r>
              <a:rPr lang="en-GB" sz="2100" dirty="0">
                <a:solidFill>
                  <a:prstClr val="black"/>
                </a:solidFill>
              </a:rPr>
              <a:t>While elevated, pass the pin to the DOMINANT </a:t>
            </a:r>
            <a:r>
              <a:rPr lang="x-none" sz="2100" dirty="0">
                <a:solidFill>
                  <a:prstClr val="black"/>
                </a:solidFill>
              </a:rPr>
              <a:t>h</a:t>
            </a:r>
            <a:r>
              <a:rPr lang="en-GB" sz="2100" dirty="0">
                <a:solidFill>
                  <a:prstClr val="black"/>
                </a:solidFill>
              </a:rPr>
              <a:t>a</a:t>
            </a:r>
            <a:r>
              <a:rPr lang="x-none" sz="2100" dirty="0">
                <a:solidFill>
                  <a:prstClr val="black"/>
                </a:solidFill>
              </a:rPr>
              <a:t>n</a:t>
            </a:r>
            <a:r>
              <a:rPr lang="en-GB" sz="2100" dirty="0">
                <a:solidFill>
                  <a:prstClr val="black"/>
                </a:solidFill>
              </a:rPr>
              <a:t>d by grasping the metal part of the pin</a:t>
            </a:r>
          </a:p>
          <a:p>
            <a:pPr marL="285750" lvl="0" indent="-285750">
              <a:spcBef>
                <a:spcPct val="20000"/>
              </a:spcBef>
              <a:spcAft>
                <a:spcPts val="600"/>
              </a:spcAft>
              <a:buClr>
                <a:srgbClr val="30ACEC">
                  <a:lumMod val="75000"/>
                </a:srgbClr>
              </a:buClr>
              <a:buSzPct val="145000"/>
              <a:buFont typeface="Arial"/>
              <a:buChar char="•"/>
            </a:pPr>
            <a:r>
              <a:rPr lang="en-GB" sz="2100" dirty="0">
                <a:solidFill>
                  <a:prstClr val="black"/>
                </a:solidFill>
              </a:rPr>
              <a:t>Place the pin in the corresponding coloured circle and repeat for each colour</a:t>
            </a:r>
          </a:p>
          <a:p>
            <a:pPr marL="285750" lvl="0" indent="-285750">
              <a:spcBef>
                <a:spcPct val="20000"/>
              </a:spcBef>
              <a:spcAft>
                <a:spcPts val="600"/>
              </a:spcAft>
              <a:buClr>
                <a:srgbClr val="30ACEC">
                  <a:lumMod val="75000"/>
                </a:srgbClr>
              </a:buClr>
              <a:buSzPct val="145000"/>
              <a:buFont typeface="Arial"/>
              <a:buChar char="•"/>
            </a:pPr>
            <a:r>
              <a:rPr lang="en-GB" sz="2100" dirty="0"/>
              <a:t>If you drop an object, you can use the second pin OR you may re-grasp, as long as you can find the object within the endoscopic boundaries</a:t>
            </a:r>
            <a:endParaRPr lang="en-GB" sz="21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885770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 txBox="1">
            <a:spLocks/>
          </p:cNvSpPr>
          <p:nvPr/>
        </p:nvSpPr>
        <p:spPr>
          <a:xfrm>
            <a:off x="982133" y="351059"/>
            <a:ext cx="4947180" cy="870858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3600" dirty="0">
                <a:solidFill>
                  <a:schemeClr val="bg1"/>
                </a:solidFill>
              </a:rPr>
              <a:t>Ex 3: Bi-manual Coordination</a:t>
            </a:r>
          </a:p>
        </p:txBody>
      </p:sp>
      <p:pic>
        <p:nvPicPr>
          <p:cNvPr id="2" name="lastt-exercise-3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783522" y="1728787"/>
            <a:ext cx="6313678" cy="48193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74665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981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Scoring</a:t>
            </a:r>
          </a:p>
        </p:txBody>
      </p:sp>
      <p:sp>
        <p:nvSpPr>
          <p:cNvPr id="17" name="Content Placeholder 2"/>
          <p:cNvSpPr>
            <a:spLocks noGrp="1"/>
          </p:cNvSpPr>
          <p:nvPr>
            <p:ph idx="1"/>
          </p:nvPr>
        </p:nvSpPr>
        <p:spPr>
          <a:xfrm>
            <a:off x="982132" y="2529838"/>
            <a:ext cx="7978987" cy="4328161"/>
          </a:xfrm>
        </p:spPr>
        <p:txBody>
          <a:bodyPr anchor="t">
            <a:normAutofit/>
          </a:bodyPr>
          <a:lstStyle/>
          <a:p>
            <a:r>
              <a:rPr lang="en-US" dirty="0"/>
              <a:t>6 pins correctly placed within </a:t>
            </a:r>
            <a:r>
              <a:rPr lang="en-US" b="1" dirty="0"/>
              <a:t>3 minutes</a:t>
            </a:r>
            <a:r>
              <a:rPr lang="en-US" dirty="0"/>
              <a:t>, write down the time </a:t>
            </a:r>
            <a:r>
              <a:rPr lang="en-US" dirty="0" err="1"/>
              <a:t>mm:ss:hh</a:t>
            </a:r>
            <a:endParaRPr lang="en-US" dirty="0"/>
          </a:p>
          <a:p>
            <a:r>
              <a:rPr lang="en-US" dirty="0"/>
              <a:t>If time limit of 3 minutes is </a:t>
            </a:r>
            <a:r>
              <a:rPr lang="en-US" b="1" dirty="0"/>
              <a:t>elapsed</a:t>
            </a:r>
            <a:r>
              <a:rPr lang="en-US" dirty="0"/>
              <a:t>, write down the number of correctly placed pins</a:t>
            </a:r>
            <a:endParaRPr lang="en-GB" dirty="0"/>
          </a:p>
          <a:p>
            <a:endParaRPr lang="en-GB" dirty="0"/>
          </a:p>
        </p:txBody>
      </p:sp>
      <p:sp>
        <p:nvSpPr>
          <p:cNvPr id="10" name="Title 1"/>
          <p:cNvSpPr txBox="1">
            <a:spLocks/>
          </p:cNvSpPr>
          <p:nvPr/>
        </p:nvSpPr>
        <p:spPr>
          <a:xfrm>
            <a:off x="982133" y="351059"/>
            <a:ext cx="4947180" cy="870858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3600" dirty="0">
                <a:solidFill>
                  <a:schemeClr val="bg1"/>
                </a:solidFill>
              </a:rPr>
              <a:t>Ex 3: Bi-manual Coordination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55375" y="4693918"/>
            <a:ext cx="6032500" cy="1765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577899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686296" y="0"/>
            <a:ext cx="5055597" cy="6858000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sz="3600" dirty="0">
                <a:solidFill>
                  <a:schemeClr val="bg1"/>
                </a:solidFill>
              </a:rPr>
              <a:t>LASTT2 Exercise 1</a:t>
            </a:r>
            <a:br>
              <a:rPr lang="en-US" sz="3600" dirty="0">
                <a:solidFill>
                  <a:schemeClr val="bg1"/>
                </a:solidFill>
              </a:rPr>
            </a:br>
            <a:r>
              <a:rPr lang="en-US" sz="3600" dirty="0">
                <a:solidFill>
                  <a:schemeClr val="bg1"/>
                </a:solidFill>
              </a:rPr>
              <a:t>Camera Navigation</a:t>
            </a:r>
          </a:p>
        </p:txBody>
      </p:sp>
    </p:spTree>
    <p:extLst>
      <p:ext uri="{BB962C8B-B14F-4D97-AF65-F5344CB8AC3E}">
        <p14:creationId xmlns:p14="http://schemas.microsoft.com/office/powerpoint/2010/main" val="66162314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Aim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2529839"/>
            <a:ext cx="4947180" cy="4086113"/>
          </a:xfrm>
        </p:spPr>
        <p:txBody>
          <a:bodyPr anchor="t">
            <a:normAutofit/>
          </a:bodyPr>
          <a:lstStyle/>
          <a:p>
            <a:r>
              <a:rPr lang="en-GB" dirty="0"/>
              <a:t>To navigate the camera and visualise the reach of all important areas of the pelvis</a:t>
            </a:r>
          </a:p>
          <a:p>
            <a:r>
              <a:rPr lang="en-GB" dirty="0"/>
              <a:t>Camera handling with a </a:t>
            </a:r>
            <a:r>
              <a:rPr lang="en-GB" b="1" dirty="0"/>
              <a:t>30° optic</a:t>
            </a:r>
          </a:p>
          <a:p>
            <a:r>
              <a:rPr lang="en-GB" b="1" dirty="0"/>
              <a:t>Camera head </a:t>
            </a:r>
            <a:r>
              <a:rPr lang="en-GB" dirty="0"/>
              <a:t>in NON-DOMINANT Hand</a:t>
            </a:r>
          </a:p>
          <a:p>
            <a:r>
              <a:rPr lang="en-GB" dirty="0"/>
              <a:t>Rotate </a:t>
            </a:r>
            <a:r>
              <a:rPr lang="en-GB" b="1" dirty="0"/>
              <a:t>light cable</a:t>
            </a:r>
            <a:r>
              <a:rPr lang="en-GB" dirty="0"/>
              <a:t> with your DOMINANT hand for correct view</a:t>
            </a:r>
          </a:p>
          <a:p>
            <a:endParaRPr lang="en-GB" b="1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8" name="Title 1"/>
          <p:cNvSpPr txBox="1">
            <a:spLocks/>
          </p:cNvSpPr>
          <p:nvPr/>
        </p:nvSpPr>
        <p:spPr>
          <a:xfrm>
            <a:off x="982133" y="353786"/>
            <a:ext cx="4241377" cy="870858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3600" dirty="0">
                <a:solidFill>
                  <a:schemeClr val="bg1"/>
                </a:solidFill>
              </a:rPr>
              <a:t>Ex 1: Camera Navigation</a:t>
            </a:r>
          </a:p>
        </p:txBody>
      </p:sp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9577" y="2529838"/>
            <a:ext cx="2785271" cy="40542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7872794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Setup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2529839"/>
            <a:ext cx="4450479" cy="4086113"/>
          </a:xfrm>
        </p:spPr>
        <p:txBody>
          <a:bodyPr anchor="t">
            <a:normAutofit/>
          </a:bodyPr>
          <a:lstStyle/>
          <a:p>
            <a:r>
              <a:rPr lang="en-GB" dirty="0"/>
              <a:t>Equip the LASTT model with the character inserts</a:t>
            </a:r>
          </a:p>
          <a:p>
            <a:r>
              <a:rPr lang="en-GB" dirty="0"/>
              <a:t>LASTT model is placed against the back wall of the pelvic trainer</a:t>
            </a:r>
          </a:p>
          <a:p>
            <a:r>
              <a:rPr lang="en-GB" dirty="0"/>
              <a:t>Screen is equipped with </a:t>
            </a:r>
            <a:br>
              <a:rPr lang="en-GB" dirty="0"/>
            </a:br>
            <a:r>
              <a:rPr lang="en-GB" dirty="0"/>
              <a:t>a </a:t>
            </a:r>
            <a:r>
              <a:rPr lang="en-GB" b="1" dirty="0"/>
              <a:t>transparent target sheet </a:t>
            </a:r>
            <a:r>
              <a:rPr lang="en-GB" dirty="0"/>
              <a:t>which has a circle in the middle</a:t>
            </a:r>
            <a:endParaRPr lang="en-GB" b="1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982133" y="353786"/>
            <a:ext cx="4241377" cy="870858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3600" dirty="0">
                <a:solidFill>
                  <a:schemeClr val="bg1"/>
                </a:solidFill>
              </a:rPr>
              <a:t>Ex 1: Camera Navigation</a:t>
            </a:r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57046" y="4632317"/>
            <a:ext cx="2975454" cy="198363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57047" y="2529840"/>
            <a:ext cx="2975454" cy="20218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776856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Starting Position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2529839"/>
            <a:ext cx="4241377" cy="4086113"/>
          </a:xfrm>
        </p:spPr>
        <p:txBody>
          <a:bodyPr anchor="t">
            <a:normAutofit/>
          </a:bodyPr>
          <a:lstStyle/>
          <a:p>
            <a:r>
              <a:rPr lang="en-GB" dirty="0"/>
              <a:t>Place the optic so that both oblique panels and </a:t>
            </a:r>
            <a:r>
              <a:rPr lang="en-GB" b="1" dirty="0">
                <a:solidFill>
                  <a:srgbClr val="00B0F0"/>
                </a:solidFill>
              </a:rPr>
              <a:t>+</a:t>
            </a:r>
            <a:r>
              <a:rPr lang="en-GB" b="1" dirty="0" err="1">
                <a:solidFill>
                  <a:srgbClr val="00B0F0"/>
                </a:solidFill>
              </a:rPr>
              <a:t>he</a:t>
            </a:r>
            <a:r>
              <a:rPr lang="en-GB" b="1" dirty="0" err="1">
                <a:solidFill>
                  <a:srgbClr val="000090"/>
                </a:solidFill>
              </a:rPr>
              <a:t>Academy</a:t>
            </a:r>
            <a:r>
              <a:rPr lang="en-GB" b="1" dirty="0"/>
              <a:t> </a:t>
            </a:r>
            <a:r>
              <a:rPr lang="en-GB" dirty="0"/>
              <a:t>logo are in view</a:t>
            </a:r>
            <a:br>
              <a:rPr lang="en-GB" dirty="0"/>
            </a:br>
            <a:r>
              <a:rPr lang="en-GB" dirty="0"/>
              <a:t>(see picture)</a:t>
            </a:r>
            <a:br>
              <a:rPr lang="en-GB" dirty="0"/>
            </a:br>
            <a:br>
              <a:rPr lang="en-GB" dirty="0"/>
            </a:br>
            <a:r>
              <a:rPr lang="en-GB" dirty="0"/>
              <a:t>Maximum time of the exercise is </a:t>
            </a:r>
            <a:r>
              <a:rPr lang="en-GB" b="1" dirty="0"/>
              <a:t>2 minutes</a:t>
            </a:r>
          </a:p>
          <a:p>
            <a:endParaRPr lang="en-GB" dirty="0"/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982133" y="353786"/>
            <a:ext cx="4241377" cy="870858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3600" dirty="0">
                <a:solidFill>
                  <a:schemeClr val="bg1"/>
                </a:solidFill>
              </a:rPr>
              <a:t>Ex 1: Camera Navigation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2538" y="2644139"/>
            <a:ext cx="3320716" cy="26642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3684619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 txBox="1">
            <a:spLocks/>
          </p:cNvSpPr>
          <p:nvPr/>
        </p:nvSpPr>
        <p:spPr>
          <a:xfrm>
            <a:off x="982133" y="353786"/>
            <a:ext cx="4241377" cy="870858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3600" dirty="0">
                <a:solidFill>
                  <a:schemeClr val="bg1"/>
                </a:solidFill>
              </a:rPr>
              <a:t>Ex 1: Camera Navigation</a:t>
            </a:r>
          </a:p>
        </p:txBody>
      </p:sp>
      <p:pic>
        <p:nvPicPr>
          <p:cNvPr id="2" name="lastt-exercise-1_1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685924" y="1703634"/>
            <a:ext cx="6459041" cy="48442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2275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64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Procedure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2529839"/>
            <a:ext cx="4611843" cy="2674173"/>
          </a:xfrm>
        </p:spPr>
        <p:txBody>
          <a:bodyPr anchor="t">
            <a:noAutofit/>
          </a:bodyPr>
          <a:lstStyle/>
          <a:p>
            <a:r>
              <a:rPr lang="en-GB" sz="2200" dirty="0"/>
              <a:t>Start your search by locating the first position </a:t>
            </a:r>
            <a:r>
              <a:rPr lang="en-GB" sz="2800" b="1" dirty="0">
                <a:latin typeface="Arial" charset="0"/>
                <a:ea typeface="Arial" charset="0"/>
                <a:cs typeface="Arial" charset="0"/>
              </a:rPr>
              <a:t>1</a:t>
            </a:r>
            <a:r>
              <a:rPr lang="en-GB" sz="2200" b="1" dirty="0">
                <a:latin typeface="Arial" charset="0"/>
                <a:ea typeface="Arial" charset="0"/>
                <a:cs typeface="Arial" charset="0"/>
              </a:rPr>
              <a:t>a</a:t>
            </a:r>
          </a:p>
          <a:p>
            <a:r>
              <a:rPr lang="en-GB" sz="2200" dirty="0"/>
              <a:t>Zoom in to position the target circle on the </a:t>
            </a:r>
            <a:r>
              <a:rPr lang="en-GB" sz="2200" b="1" dirty="0"/>
              <a:t>small</a:t>
            </a:r>
            <a:r>
              <a:rPr lang="en-GB" sz="2200" dirty="0"/>
              <a:t> character so that it is fully shown and readable</a:t>
            </a:r>
          </a:p>
          <a:p>
            <a:r>
              <a:rPr lang="en-GB" sz="2200" dirty="0"/>
              <a:t>Only proceed when your partner can read the small character!</a:t>
            </a:r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982133" y="353786"/>
            <a:ext cx="4241377" cy="870858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3600" dirty="0">
                <a:solidFill>
                  <a:schemeClr val="bg1"/>
                </a:solidFill>
              </a:rPr>
              <a:t>Ex 1: Camera Navigation</a:t>
            </a:r>
          </a:p>
        </p:txBody>
      </p:sp>
      <p:sp>
        <p:nvSpPr>
          <p:cNvPr id="8" name="Content Placeholder 2"/>
          <p:cNvSpPr txBox="1">
            <a:spLocks/>
          </p:cNvSpPr>
          <p:nvPr/>
        </p:nvSpPr>
        <p:spPr>
          <a:xfrm>
            <a:off x="982133" y="5378824"/>
            <a:ext cx="7704668" cy="1317812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2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20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Search and locate the corresponding </a:t>
            </a:r>
            <a:r>
              <a:rPr lang="en-GB" b="1" dirty="0"/>
              <a:t>CAPITAL</a:t>
            </a:r>
            <a:r>
              <a:rPr lang="en-GB" dirty="0"/>
              <a:t> character (A)</a:t>
            </a:r>
          </a:p>
          <a:p>
            <a:r>
              <a:rPr lang="en-GB" dirty="0"/>
              <a:t>Continue this sequence until you reach the last position with small character ‘</a:t>
            </a:r>
            <a:r>
              <a:rPr lang="en-GB" b="1" dirty="0"/>
              <a:t>end</a:t>
            </a:r>
            <a:r>
              <a:rPr lang="en-GB" dirty="0"/>
              <a:t>’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93976" y="2645357"/>
            <a:ext cx="3210934" cy="25163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7979885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Scoring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2529839"/>
            <a:ext cx="7610538" cy="4328161"/>
          </a:xfrm>
        </p:spPr>
        <p:txBody>
          <a:bodyPr anchor="t">
            <a:normAutofit/>
          </a:bodyPr>
          <a:lstStyle/>
          <a:p>
            <a:r>
              <a:rPr lang="en-GB" dirty="0"/>
              <a:t>If the last position (</a:t>
            </a:r>
            <a:r>
              <a:rPr lang="en-GB" sz="1800" b="1" dirty="0">
                <a:latin typeface="Arial" charset="0"/>
                <a:ea typeface="Arial" charset="0"/>
                <a:cs typeface="Arial" charset="0"/>
              </a:rPr>
              <a:t>end</a:t>
            </a:r>
            <a:r>
              <a:rPr lang="en-GB" dirty="0"/>
              <a:t>) is identified </a:t>
            </a:r>
            <a:r>
              <a:rPr lang="en-GB" b="1" dirty="0"/>
              <a:t>within 2 minutes</a:t>
            </a:r>
            <a:r>
              <a:rPr lang="en-GB" dirty="0"/>
              <a:t>, write down the time mm:ss:hh</a:t>
            </a:r>
          </a:p>
          <a:p>
            <a:r>
              <a:rPr lang="en-GB" dirty="0"/>
              <a:t>If the last position (</a:t>
            </a:r>
            <a:r>
              <a:rPr lang="en-GB" sz="1800" b="1" dirty="0">
                <a:solidFill>
                  <a:prstClr val="black"/>
                </a:solidFill>
                <a:latin typeface="Arial" charset="0"/>
                <a:ea typeface="Arial" charset="0"/>
                <a:cs typeface="Arial" charset="0"/>
              </a:rPr>
              <a:t>end</a:t>
            </a:r>
            <a:r>
              <a:rPr lang="en-GB" dirty="0">
                <a:solidFill>
                  <a:prstClr val="black"/>
                </a:solidFill>
              </a:rPr>
              <a:t>)</a:t>
            </a:r>
            <a:r>
              <a:rPr lang="en-GB" dirty="0"/>
              <a:t> is not reached within 2 minutes, write down the last identified small character (e.g. </a:t>
            </a:r>
            <a:r>
              <a:rPr lang="en-GB" dirty="0">
                <a:latin typeface="Arial" charset="0"/>
                <a:ea typeface="Arial" charset="0"/>
                <a:cs typeface="Arial" charset="0"/>
              </a:rPr>
              <a:t>2</a:t>
            </a:r>
            <a:r>
              <a:rPr lang="en-GB" sz="1800" b="1" dirty="0">
                <a:solidFill>
                  <a:schemeClr val="accent1">
                    <a:lumMod val="75000"/>
                  </a:schemeClr>
                </a:solidFill>
                <a:latin typeface="Arial" charset="0"/>
                <a:ea typeface="Arial" charset="0"/>
                <a:cs typeface="Arial" charset="0"/>
              </a:rPr>
              <a:t>f</a:t>
            </a:r>
            <a:r>
              <a:rPr lang="en-GB" dirty="0"/>
              <a:t>, </a:t>
            </a:r>
            <a:r>
              <a:rPr lang="en-GB" dirty="0" err="1">
                <a:latin typeface="Arial" charset="0"/>
                <a:ea typeface="Arial" charset="0"/>
                <a:cs typeface="Arial" charset="0"/>
              </a:rPr>
              <a:t>T</a:t>
            </a:r>
            <a:r>
              <a:rPr lang="en-GB" sz="1800" b="1" dirty="0" err="1">
                <a:solidFill>
                  <a:schemeClr val="accent1">
                    <a:lumMod val="75000"/>
                  </a:schemeClr>
                </a:solidFill>
                <a:latin typeface="Arial" charset="0"/>
                <a:ea typeface="Arial" charset="0"/>
                <a:cs typeface="Arial" charset="0"/>
              </a:rPr>
              <a:t>n</a:t>
            </a:r>
            <a:r>
              <a:rPr lang="en-GB" dirty="0"/>
              <a:t>,…)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982133" y="353786"/>
            <a:ext cx="4241377" cy="870858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3600" dirty="0">
                <a:solidFill>
                  <a:schemeClr val="bg1"/>
                </a:solidFill>
              </a:rPr>
              <a:t>Ex 1: Camera Navigation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90168" y="4792669"/>
            <a:ext cx="6794500" cy="2044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4072425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Important</a:t>
            </a:r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982133" y="353786"/>
            <a:ext cx="4241377" cy="870858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3600" dirty="0">
                <a:solidFill>
                  <a:schemeClr val="bg1"/>
                </a:solidFill>
              </a:rPr>
              <a:t>Ex 1: Camera Navigation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00763" y="2438401"/>
            <a:ext cx="2586037" cy="3879056"/>
          </a:xfrm>
          <a:prstGeom prst="rect">
            <a:avLst/>
          </a:prstGeom>
        </p:spPr>
      </p:pic>
      <p:sp>
        <p:nvSpPr>
          <p:cNvPr id="8" name="Content Placeholder 2"/>
          <p:cNvSpPr txBox="1">
            <a:spLocks/>
          </p:cNvSpPr>
          <p:nvPr/>
        </p:nvSpPr>
        <p:spPr>
          <a:xfrm>
            <a:off x="982133" y="2529839"/>
            <a:ext cx="4611843" cy="267417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2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20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dirty="0"/>
              <a:t>In order to minimise the memory effect, swap at least two inserts after each run</a:t>
            </a:r>
          </a:p>
        </p:txBody>
      </p:sp>
    </p:spTree>
    <p:extLst>
      <p:ext uri="{BB962C8B-B14F-4D97-AF65-F5344CB8AC3E}">
        <p14:creationId xmlns:p14="http://schemas.microsoft.com/office/powerpoint/2010/main" val="1075676327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686296" y="0"/>
            <a:ext cx="5055597" cy="6858000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sz="3600" dirty="0">
                <a:solidFill>
                  <a:schemeClr val="bg1"/>
                </a:solidFill>
              </a:rPr>
              <a:t>LASTT2 Exercise 2 </a:t>
            </a:r>
            <a:br>
              <a:rPr lang="en-US" sz="3600" dirty="0">
                <a:solidFill>
                  <a:schemeClr val="bg1"/>
                </a:solidFill>
              </a:rPr>
            </a:br>
            <a:r>
              <a:rPr lang="en-US" sz="3600" dirty="0">
                <a:solidFill>
                  <a:schemeClr val="bg1"/>
                </a:solidFill>
              </a:rPr>
              <a:t>Hand-eye Coordination</a:t>
            </a:r>
          </a:p>
        </p:txBody>
      </p:sp>
    </p:spTree>
    <p:extLst>
      <p:ext uri="{BB962C8B-B14F-4D97-AF65-F5344CB8AC3E}">
        <p14:creationId xmlns:p14="http://schemas.microsoft.com/office/powerpoint/2010/main" val="2082159563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2529840"/>
            <a:ext cx="3918480" cy="2356486"/>
          </a:xfrm>
        </p:spPr>
        <p:txBody>
          <a:bodyPr anchor="t">
            <a:normAutofit/>
          </a:bodyPr>
          <a:lstStyle/>
          <a:p>
            <a:r>
              <a:rPr lang="en-GB" dirty="0"/>
              <a:t>To evaluate the ability to </a:t>
            </a:r>
            <a:r>
              <a:rPr lang="en-GB" b="1" dirty="0"/>
              <a:t>navigate the camera</a:t>
            </a:r>
            <a:r>
              <a:rPr lang="en-GB" dirty="0"/>
              <a:t> with NON-DOMINANT hand </a:t>
            </a:r>
          </a:p>
          <a:p>
            <a:r>
              <a:rPr lang="en-GB" dirty="0"/>
              <a:t>To </a:t>
            </a:r>
            <a:r>
              <a:rPr lang="en-GB" b="1" dirty="0"/>
              <a:t>handle a forceps</a:t>
            </a:r>
            <a:r>
              <a:rPr lang="en-GB" dirty="0"/>
              <a:t> with the DOMINANT hand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982133" y="353786"/>
            <a:ext cx="4934573" cy="870858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3600" dirty="0">
                <a:solidFill>
                  <a:schemeClr val="bg1"/>
                </a:solidFill>
              </a:rPr>
              <a:t>Ex 2: Hand-eye Coordination</a:t>
            </a:r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Aim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017" b="19398"/>
          <a:stretch/>
        </p:blipFill>
        <p:spPr>
          <a:xfrm>
            <a:off x="5916706" y="2595569"/>
            <a:ext cx="2941544" cy="3894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4752356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2529839"/>
            <a:ext cx="4544093" cy="4185286"/>
          </a:xfrm>
        </p:spPr>
        <p:txBody>
          <a:bodyPr anchor="t">
            <a:normAutofit lnSpcReduction="10000"/>
          </a:bodyPr>
          <a:lstStyle/>
          <a:p>
            <a:r>
              <a:rPr lang="en-GB" dirty="0"/>
              <a:t>Remove the target sheet</a:t>
            </a:r>
          </a:p>
          <a:p>
            <a:r>
              <a:rPr lang="en-GB" dirty="0"/>
              <a:t>Flip the two big inserts to show the colours on the oblique panels</a:t>
            </a:r>
          </a:p>
          <a:p>
            <a:r>
              <a:rPr lang="en-GB" dirty="0"/>
              <a:t>Mount the </a:t>
            </a:r>
            <a:r>
              <a:rPr lang="en-GB" b="1" dirty="0"/>
              <a:t>0° optic</a:t>
            </a:r>
          </a:p>
          <a:p>
            <a:r>
              <a:rPr lang="en-GB" dirty="0"/>
              <a:t>Position 12 coloured rings by placing 2 of each colour in a circle around </a:t>
            </a:r>
            <a:r>
              <a:rPr lang="en-GB" b="1" dirty="0">
                <a:solidFill>
                  <a:srgbClr val="00B0F0"/>
                </a:solidFill>
              </a:rPr>
              <a:t>+</a:t>
            </a:r>
            <a:r>
              <a:rPr lang="en-GB" b="1" dirty="0" err="1">
                <a:solidFill>
                  <a:srgbClr val="00B0F0"/>
                </a:solidFill>
              </a:rPr>
              <a:t>he</a:t>
            </a:r>
            <a:r>
              <a:rPr lang="en-GB" b="1" dirty="0" err="1">
                <a:solidFill>
                  <a:srgbClr val="000090"/>
                </a:solidFill>
              </a:rPr>
              <a:t>Academy</a:t>
            </a:r>
            <a:r>
              <a:rPr lang="en-GB" dirty="0"/>
              <a:t> logo</a:t>
            </a:r>
          </a:p>
          <a:p>
            <a:r>
              <a:rPr lang="en-GB" dirty="0"/>
              <a:t>Introduce the dissecting forceps using your DOMINANT hand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982133" y="353786"/>
            <a:ext cx="4934573" cy="870858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3600" dirty="0">
                <a:solidFill>
                  <a:schemeClr val="bg1"/>
                </a:solidFill>
              </a:rPr>
              <a:t>Ex 2: Hand-eye Coordination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Setup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5095" y="2420037"/>
            <a:ext cx="2763155" cy="41447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1347723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Starting Position</a:t>
            </a:r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982133" y="353786"/>
            <a:ext cx="4934573" cy="870858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3600" dirty="0">
                <a:solidFill>
                  <a:schemeClr val="bg1"/>
                </a:solidFill>
              </a:rPr>
              <a:t>Ex 2: Hand-eye Coordination</a:t>
            </a:r>
          </a:p>
        </p:txBody>
      </p:sp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982133" y="2516502"/>
            <a:ext cx="4289955" cy="4086113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dirty="0"/>
              <a:t>In view:</a:t>
            </a:r>
          </a:p>
          <a:p>
            <a:r>
              <a:rPr lang="en-GB" dirty="0"/>
              <a:t>The wooden model</a:t>
            </a:r>
          </a:p>
          <a:p>
            <a:r>
              <a:rPr lang="en-GB" dirty="0"/>
              <a:t>Logo of </a:t>
            </a:r>
            <a:r>
              <a:rPr lang="en-GB" b="1" dirty="0">
                <a:solidFill>
                  <a:srgbClr val="00B0F0"/>
                </a:solidFill>
              </a:rPr>
              <a:t>+</a:t>
            </a:r>
            <a:r>
              <a:rPr lang="en-GB" b="1" dirty="0" err="1">
                <a:solidFill>
                  <a:srgbClr val="00B0F0"/>
                </a:solidFill>
              </a:rPr>
              <a:t>he</a:t>
            </a:r>
            <a:r>
              <a:rPr lang="en-GB" b="1" dirty="0" err="1">
                <a:solidFill>
                  <a:srgbClr val="000090"/>
                </a:solidFill>
              </a:rPr>
              <a:t>Academy</a:t>
            </a:r>
            <a:r>
              <a:rPr lang="en-GB" dirty="0"/>
              <a:t> with 12     coloured rings, 2 of each colour </a:t>
            </a:r>
          </a:p>
          <a:p>
            <a:r>
              <a:rPr lang="en-GB" dirty="0"/>
              <a:t>Tip of the dissecting forceps</a:t>
            </a:r>
          </a:p>
        </p:txBody>
      </p:sp>
      <p:pic>
        <p:nvPicPr>
          <p:cNvPr id="9" name="Picture 8" descr="Untitle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70455" y="2455550"/>
            <a:ext cx="3188072" cy="34409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9483579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 txBox="1">
            <a:spLocks/>
          </p:cNvSpPr>
          <p:nvPr/>
        </p:nvSpPr>
        <p:spPr>
          <a:xfrm>
            <a:off x="982133" y="353786"/>
            <a:ext cx="4934573" cy="870858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3600" dirty="0">
                <a:solidFill>
                  <a:schemeClr val="bg1"/>
                </a:solidFill>
              </a:rPr>
              <a:t>Ex 2: Hand-eye Coordination</a:t>
            </a:r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Procedure</a:t>
            </a:r>
          </a:p>
        </p:txBody>
      </p:sp>
      <p:sp>
        <p:nvSpPr>
          <p:cNvPr id="10" name="Content Placeholder 2"/>
          <p:cNvSpPr>
            <a:spLocks noGrp="1"/>
          </p:cNvSpPr>
          <p:nvPr>
            <p:ph idx="1"/>
          </p:nvPr>
        </p:nvSpPr>
        <p:spPr>
          <a:xfrm>
            <a:off x="982133" y="2313621"/>
            <a:ext cx="4118505" cy="4335152"/>
          </a:xfrm>
        </p:spPr>
        <p:txBody>
          <a:bodyPr anchor="t">
            <a:noAutofit/>
          </a:bodyPr>
          <a:lstStyle/>
          <a:p>
            <a:r>
              <a:rPr lang="en-GB" dirty="0"/>
              <a:t>Position ONE corresponding coloured ring on each nail</a:t>
            </a:r>
          </a:p>
          <a:p>
            <a:r>
              <a:rPr lang="en-GB" dirty="0"/>
              <a:t>If you drop an object, you can use the second ring OR you may re-grasp, as long as you can find the object within the endoscopic boundaries</a:t>
            </a:r>
          </a:p>
          <a:p>
            <a:r>
              <a:rPr lang="en-GB" dirty="0"/>
              <a:t>Maximum time of the exercise is </a:t>
            </a:r>
            <a:r>
              <a:rPr lang="en-GB" b="1" dirty="0"/>
              <a:t>2 minutes</a:t>
            </a:r>
          </a:p>
          <a:p>
            <a:endParaRPr lang="en-GB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6706" y="2438401"/>
            <a:ext cx="2770094" cy="41753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2577946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 txBox="1">
            <a:spLocks/>
          </p:cNvSpPr>
          <p:nvPr/>
        </p:nvSpPr>
        <p:spPr>
          <a:xfrm>
            <a:off x="982133" y="353786"/>
            <a:ext cx="4934573" cy="870858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3600" dirty="0">
                <a:solidFill>
                  <a:schemeClr val="bg1"/>
                </a:solidFill>
              </a:rPr>
              <a:t>Ex 2: Hand-eye Coordination</a:t>
            </a:r>
          </a:p>
        </p:txBody>
      </p:sp>
      <p:pic>
        <p:nvPicPr>
          <p:cNvPr id="2" name="lastt-exercise-2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755776" y="1722543"/>
            <a:ext cx="6313678" cy="48193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39491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567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Scoring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2529839"/>
            <a:ext cx="7610538" cy="4328161"/>
          </a:xfrm>
        </p:spPr>
        <p:txBody>
          <a:bodyPr anchor="t">
            <a:normAutofit/>
          </a:bodyPr>
          <a:lstStyle/>
          <a:p>
            <a:r>
              <a:rPr lang="en-GB" dirty="0"/>
              <a:t>If </a:t>
            </a:r>
            <a:r>
              <a:rPr lang="en-GB" b="1" dirty="0"/>
              <a:t>all 6 rings </a:t>
            </a:r>
            <a:r>
              <a:rPr lang="en-GB" dirty="0"/>
              <a:t>are correctly placed </a:t>
            </a:r>
            <a:r>
              <a:rPr lang="en-GB" b="1" dirty="0"/>
              <a:t>within 2 minutes</a:t>
            </a:r>
            <a:r>
              <a:rPr lang="en-GB" dirty="0"/>
              <a:t>, write down the time mm:ss:hh</a:t>
            </a:r>
          </a:p>
          <a:p>
            <a:r>
              <a:rPr lang="en-GB" dirty="0"/>
              <a:t>If time limit of 2 minutes is </a:t>
            </a:r>
            <a:r>
              <a:rPr lang="en-GB" b="1" dirty="0"/>
              <a:t>elapsed</a:t>
            </a:r>
            <a:r>
              <a:rPr lang="en-GB" dirty="0"/>
              <a:t>, write down the number of correctly placed rings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982133" y="353786"/>
            <a:ext cx="4934573" cy="870858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3600" dirty="0">
                <a:solidFill>
                  <a:schemeClr val="bg1"/>
                </a:solidFill>
              </a:rPr>
              <a:t>Ex 2: Hand-eye Coordination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4076825-9192-2644-8985-4D9C69829E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93333" y="4600315"/>
            <a:ext cx="6183619" cy="17073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3567676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686296" y="0"/>
            <a:ext cx="5055597" cy="6858000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sz="3600" dirty="0">
                <a:solidFill>
                  <a:schemeClr val="bg1"/>
                </a:solidFill>
              </a:rPr>
              <a:t>LASTT2 Exercise 3</a:t>
            </a:r>
            <a:br>
              <a:rPr lang="en-US" sz="3600" dirty="0">
                <a:solidFill>
                  <a:schemeClr val="bg1"/>
                </a:solidFill>
              </a:rPr>
            </a:br>
            <a:r>
              <a:rPr lang="en-US" sz="3600" dirty="0">
                <a:solidFill>
                  <a:schemeClr val="bg1"/>
                </a:solidFill>
              </a:rPr>
              <a:t>Bi-manual Coordination</a:t>
            </a:r>
          </a:p>
        </p:txBody>
      </p:sp>
    </p:spTree>
    <p:extLst>
      <p:ext uri="{BB962C8B-B14F-4D97-AF65-F5344CB8AC3E}">
        <p14:creationId xmlns:p14="http://schemas.microsoft.com/office/powerpoint/2010/main" val="2156034276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4" y="2535666"/>
            <a:ext cx="4241376" cy="3319631"/>
          </a:xfrm>
        </p:spPr>
        <p:txBody>
          <a:bodyPr anchor="t">
            <a:normAutofit/>
          </a:bodyPr>
          <a:lstStyle/>
          <a:p>
            <a:r>
              <a:rPr lang="en-GB" dirty="0">
                <a:cs typeface="Helvetica"/>
              </a:rPr>
              <a:t>To evaluate the ability to </a:t>
            </a:r>
            <a:r>
              <a:rPr lang="en-GB" b="1" dirty="0">
                <a:cs typeface="Helvetica"/>
              </a:rPr>
              <a:t>handle two forceps simultaneously</a:t>
            </a:r>
            <a:r>
              <a:rPr lang="en-GB" dirty="0">
                <a:cs typeface="Helvetica"/>
              </a:rPr>
              <a:t> with the DOMINANT hand and </a:t>
            </a:r>
            <a:br>
              <a:rPr lang="en-GB" dirty="0">
                <a:cs typeface="Helvetica"/>
              </a:rPr>
            </a:br>
            <a:r>
              <a:rPr lang="en-GB" dirty="0">
                <a:cs typeface="Helvetica"/>
              </a:rPr>
              <a:t>the NON-DOMINANT hand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Aim</a:t>
            </a:r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9313" y="2438401"/>
            <a:ext cx="2760334" cy="41340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itle 1"/>
          <p:cNvSpPr txBox="1">
            <a:spLocks/>
          </p:cNvSpPr>
          <p:nvPr/>
        </p:nvSpPr>
        <p:spPr>
          <a:xfrm>
            <a:off x="982133" y="351059"/>
            <a:ext cx="4947180" cy="870858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3600" dirty="0">
                <a:solidFill>
                  <a:schemeClr val="bg1"/>
                </a:solidFill>
              </a:rPr>
              <a:t>Ex 3: Bi-manual Coordination</a:t>
            </a:r>
          </a:p>
        </p:txBody>
      </p:sp>
    </p:spTree>
    <p:extLst>
      <p:ext uri="{BB962C8B-B14F-4D97-AF65-F5344CB8AC3E}">
        <p14:creationId xmlns:p14="http://schemas.microsoft.com/office/powerpoint/2010/main" val="2785980792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2529839"/>
            <a:ext cx="4732867" cy="4086113"/>
          </a:xfrm>
        </p:spPr>
        <p:txBody>
          <a:bodyPr anchor="t">
            <a:normAutofit fontScale="92500" lnSpcReduction="20000"/>
          </a:bodyPr>
          <a:lstStyle/>
          <a:p>
            <a:pPr>
              <a:lnSpc>
                <a:spcPct val="120000"/>
              </a:lnSpc>
              <a:spcBef>
                <a:spcPts val="1800"/>
              </a:spcBef>
            </a:pPr>
            <a:r>
              <a:rPr lang="en-GB" dirty="0"/>
              <a:t>Position 12 coloured pins around </a:t>
            </a:r>
            <a:b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r>
              <a:rPr lang="en-GB" b="1" dirty="0">
                <a:solidFill>
                  <a:srgbClr val="00B0F0"/>
                </a:solidFill>
              </a:rPr>
              <a:t>+</a:t>
            </a:r>
            <a:r>
              <a:rPr lang="en-GB" b="1" dirty="0" err="1">
                <a:solidFill>
                  <a:srgbClr val="00B0F0"/>
                </a:solidFill>
              </a:rPr>
              <a:t>he</a:t>
            </a:r>
            <a:r>
              <a:rPr lang="en-GB" b="1" dirty="0" err="1">
                <a:solidFill>
                  <a:srgbClr val="000090"/>
                </a:solidFill>
              </a:rPr>
              <a:t>Academy</a:t>
            </a:r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/>
              <a:t>logo, 2 of each colour, plastic parts facing inwards.</a:t>
            </a:r>
          </a:p>
          <a:p>
            <a:pPr>
              <a:lnSpc>
                <a:spcPct val="120000"/>
              </a:lnSpc>
              <a:spcBef>
                <a:spcPts val="1800"/>
              </a:spcBef>
            </a:pPr>
            <a:r>
              <a:rPr lang="en-GB" dirty="0"/>
              <a:t>Camera handling by the assistant with a </a:t>
            </a:r>
            <a:r>
              <a:rPr lang="en-GB" b="1" dirty="0"/>
              <a:t>0° optic </a:t>
            </a:r>
          </a:p>
          <a:p>
            <a:pPr>
              <a:lnSpc>
                <a:spcPct val="120000"/>
              </a:lnSpc>
              <a:spcBef>
                <a:spcPts val="1800"/>
              </a:spcBef>
            </a:pPr>
            <a:r>
              <a:rPr lang="en-GB" dirty="0"/>
              <a:t>Introduce the </a:t>
            </a:r>
            <a:r>
              <a:rPr lang="en-GB" b="1" dirty="0"/>
              <a:t>dissecting forceps </a:t>
            </a:r>
            <a:r>
              <a:rPr lang="en-GB" dirty="0"/>
              <a:t>using the DOMINANT hand</a:t>
            </a:r>
            <a:br>
              <a:rPr lang="en-GB" dirty="0"/>
            </a:br>
            <a:r>
              <a:rPr lang="en-GB" dirty="0"/>
              <a:t>and the </a:t>
            </a:r>
            <a:r>
              <a:rPr lang="en-GB" b="1" dirty="0"/>
              <a:t>grasping forceps </a:t>
            </a:r>
            <a:r>
              <a:rPr lang="en-GB" dirty="0"/>
              <a:t>in the NON-DOMINANT hand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Setup</a:t>
            </a:r>
          </a:p>
        </p:txBody>
      </p:sp>
      <p:sp>
        <p:nvSpPr>
          <p:cNvPr id="9" name="Title 1"/>
          <p:cNvSpPr txBox="1">
            <a:spLocks/>
          </p:cNvSpPr>
          <p:nvPr/>
        </p:nvSpPr>
        <p:spPr>
          <a:xfrm>
            <a:off x="982133" y="351059"/>
            <a:ext cx="4947180" cy="870858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3600" dirty="0">
                <a:solidFill>
                  <a:schemeClr val="bg1"/>
                </a:solidFill>
              </a:rPr>
              <a:t>Ex 3: Bi-manual Coordination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01075" y="2647783"/>
            <a:ext cx="2685725" cy="27074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7890999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2"/>
          <p:cNvSpPr txBox="1">
            <a:spLocks/>
          </p:cNvSpPr>
          <p:nvPr/>
        </p:nvSpPr>
        <p:spPr>
          <a:xfrm>
            <a:off x="982133" y="2535666"/>
            <a:ext cx="7704667" cy="377100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2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20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Starting Position</a:t>
            </a:r>
          </a:p>
        </p:txBody>
      </p:sp>
      <p:sp>
        <p:nvSpPr>
          <p:cNvPr id="8" name="Content Placeholder 5"/>
          <p:cNvSpPr>
            <a:spLocks noGrp="1"/>
          </p:cNvSpPr>
          <p:nvPr>
            <p:ph idx="1"/>
          </p:nvPr>
        </p:nvSpPr>
        <p:spPr>
          <a:xfrm>
            <a:off x="982133" y="2252664"/>
            <a:ext cx="3904192" cy="3562349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In view:</a:t>
            </a:r>
          </a:p>
          <a:p>
            <a:r>
              <a:rPr lang="en-GB" dirty="0"/>
              <a:t>The wooden model</a:t>
            </a:r>
          </a:p>
          <a:p>
            <a:r>
              <a:rPr lang="en-GB" dirty="0"/>
              <a:t>Logo of </a:t>
            </a:r>
            <a:r>
              <a:rPr lang="en-GB" b="1" dirty="0">
                <a:solidFill>
                  <a:srgbClr val="00B0F0"/>
                </a:solidFill>
              </a:rPr>
              <a:t>+</a:t>
            </a:r>
            <a:r>
              <a:rPr lang="en-GB" b="1" dirty="0" err="1">
                <a:solidFill>
                  <a:srgbClr val="00B0F0"/>
                </a:solidFill>
              </a:rPr>
              <a:t>he</a:t>
            </a:r>
            <a:r>
              <a:rPr lang="en-GB" b="1" dirty="0" err="1">
                <a:solidFill>
                  <a:srgbClr val="000090"/>
                </a:solidFill>
              </a:rPr>
              <a:t>Academy</a:t>
            </a:r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/>
              <a:t>with 12 coloured pins, 2 of each colour </a:t>
            </a:r>
          </a:p>
          <a:p>
            <a:r>
              <a:rPr lang="en-GB" dirty="0"/>
              <a:t>Tips of both forceps</a:t>
            </a: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2125" y="2784027"/>
            <a:ext cx="3114675" cy="28755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itle 1"/>
          <p:cNvSpPr txBox="1">
            <a:spLocks/>
          </p:cNvSpPr>
          <p:nvPr/>
        </p:nvSpPr>
        <p:spPr>
          <a:xfrm>
            <a:off x="982133" y="351059"/>
            <a:ext cx="4947180" cy="870858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3600" dirty="0">
                <a:solidFill>
                  <a:schemeClr val="bg1"/>
                </a:solidFill>
              </a:rPr>
              <a:t>Ex 3: Bi-manual Coordination</a:t>
            </a:r>
          </a:p>
        </p:txBody>
      </p:sp>
    </p:spTree>
    <p:extLst>
      <p:ext uri="{BB962C8B-B14F-4D97-AF65-F5344CB8AC3E}">
        <p14:creationId xmlns:p14="http://schemas.microsoft.com/office/powerpoint/2010/main" val="2186465681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Procedure</a:t>
            </a:r>
          </a:p>
        </p:txBody>
      </p:sp>
      <p:pic>
        <p:nvPicPr>
          <p:cNvPr id="5" name="Picture 4" descr="F:\LASTT\Handing over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28662" y="2883159"/>
            <a:ext cx="1958137" cy="1336834"/>
          </a:xfrm>
          <a:prstGeom prst="rect">
            <a:avLst/>
          </a:prstGeom>
          <a:noFill/>
        </p:spPr>
      </p:pic>
      <p:pic>
        <p:nvPicPr>
          <p:cNvPr id="6" name="Picture 5" descr="F:\LASTT\Drop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28660" y="4879776"/>
            <a:ext cx="1958138" cy="1314286"/>
          </a:xfrm>
          <a:prstGeom prst="rect">
            <a:avLst/>
          </a:prstGeom>
          <a:noFill/>
        </p:spPr>
      </p:pic>
      <p:sp>
        <p:nvSpPr>
          <p:cNvPr id="8" name="Title 1"/>
          <p:cNvSpPr txBox="1">
            <a:spLocks/>
          </p:cNvSpPr>
          <p:nvPr/>
        </p:nvSpPr>
        <p:spPr>
          <a:xfrm>
            <a:off x="982133" y="351059"/>
            <a:ext cx="4947180" cy="870858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3600" dirty="0">
                <a:solidFill>
                  <a:schemeClr val="bg1"/>
                </a:solidFill>
              </a:rPr>
              <a:t>Ex 3: Bi-manual Coordination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B3CE39E-5353-4FFC-A817-C84865858CCC}"/>
              </a:ext>
            </a:extLst>
          </p:cNvPr>
          <p:cNvSpPr/>
          <p:nvPr/>
        </p:nvSpPr>
        <p:spPr>
          <a:xfrm>
            <a:off x="916814" y="2416566"/>
            <a:ext cx="5857209" cy="421346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spcBef>
                <a:spcPct val="20000"/>
              </a:spcBef>
              <a:spcAft>
                <a:spcPts val="600"/>
              </a:spcAft>
              <a:buClr>
                <a:srgbClr val="30ACEC">
                  <a:lumMod val="75000"/>
                </a:srgbClr>
              </a:buClr>
              <a:buSzPct val="145000"/>
              <a:buFont typeface="Arial"/>
              <a:buChar char="•"/>
            </a:pPr>
            <a:r>
              <a:rPr lang="en-GB" sz="2100" dirty="0"/>
              <a:t>Position ONE coloured pin in each corresponding coloured target circle</a:t>
            </a:r>
            <a:endParaRPr lang="en-GB" sz="2100" dirty="0">
              <a:solidFill>
                <a:prstClr val="black"/>
              </a:solidFill>
            </a:endParaRPr>
          </a:p>
          <a:p>
            <a:pPr marL="285750" lvl="0" indent="-285750">
              <a:spcBef>
                <a:spcPct val="20000"/>
              </a:spcBef>
              <a:spcAft>
                <a:spcPts val="600"/>
              </a:spcAft>
              <a:buClr>
                <a:srgbClr val="30ACEC">
                  <a:lumMod val="75000"/>
                </a:srgbClr>
              </a:buClr>
              <a:buSzPct val="145000"/>
              <a:buFont typeface="Arial"/>
              <a:buChar char="•"/>
            </a:pPr>
            <a:r>
              <a:rPr lang="en-GB" sz="2100" dirty="0">
                <a:solidFill>
                  <a:prstClr val="black"/>
                </a:solidFill>
              </a:rPr>
              <a:t>Grasp plastic part of the pin with NON-DOMINANT hand and lift pin up</a:t>
            </a:r>
          </a:p>
          <a:p>
            <a:pPr marL="285750" lvl="0" indent="-285750">
              <a:spcBef>
                <a:spcPct val="20000"/>
              </a:spcBef>
              <a:spcAft>
                <a:spcPts val="600"/>
              </a:spcAft>
              <a:buClr>
                <a:srgbClr val="30ACEC">
                  <a:lumMod val="75000"/>
                </a:srgbClr>
              </a:buClr>
              <a:buSzPct val="145000"/>
              <a:buFont typeface="Arial"/>
              <a:buChar char="•"/>
            </a:pPr>
            <a:r>
              <a:rPr lang="en-GB" sz="2100" dirty="0">
                <a:solidFill>
                  <a:prstClr val="black"/>
                </a:solidFill>
              </a:rPr>
              <a:t>While elevated, pass the pin to the DOMINANT </a:t>
            </a:r>
            <a:r>
              <a:rPr lang="x-none" sz="2100" dirty="0">
                <a:solidFill>
                  <a:prstClr val="black"/>
                </a:solidFill>
              </a:rPr>
              <a:t>h</a:t>
            </a:r>
            <a:r>
              <a:rPr lang="en-GB" sz="2100" dirty="0">
                <a:solidFill>
                  <a:prstClr val="black"/>
                </a:solidFill>
              </a:rPr>
              <a:t>a</a:t>
            </a:r>
            <a:r>
              <a:rPr lang="x-none" sz="2100" dirty="0">
                <a:solidFill>
                  <a:prstClr val="black"/>
                </a:solidFill>
              </a:rPr>
              <a:t>n</a:t>
            </a:r>
            <a:r>
              <a:rPr lang="en-GB" sz="2100" dirty="0">
                <a:solidFill>
                  <a:prstClr val="black"/>
                </a:solidFill>
              </a:rPr>
              <a:t>d by grasping the metal part of the pin</a:t>
            </a:r>
          </a:p>
          <a:p>
            <a:pPr marL="285750" lvl="0" indent="-285750">
              <a:spcBef>
                <a:spcPct val="20000"/>
              </a:spcBef>
              <a:spcAft>
                <a:spcPts val="600"/>
              </a:spcAft>
              <a:buClr>
                <a:srgbClr val="30ACEC">
                  <a:lumMod val="75000"/>
                </a:srgbClr>
              </a:buClr>
              <a:buSzPct val="145000"/>
              <a:buFont typeface="Arial"/>
              <a:buChar char="•"/>
            </a:pPr>
            <a:r>
              <a:rPr lang="en-GB" sz="2100" dirty="0">
                <a:solidFill>
                  <a:prstClr val="black"/>
                </a:solidFill>
              </a:rPr>
              <a:t>Place the pin in the corresponding coloured circle and repeat for each colour</a:t>
            </a:r>
          </a:p>
          <a:p>
            <a:pPr marL="285750" lvl="0" indent="-285750">
              <a:spcBef>
                <a:spcPct val="20000"/>
              </a:spcBef>
              <a:spcAft>
                <a:spcPts val="600"/>
              </a:spcAft>
              <a:buClr>
                <a:srgbClr val="30ACEC">
                  <a:lumMod val="75000"/>
                </a:srgbClr>
              </a:buClr>
              <a:buSzPct val="145000"/>
              <a:buFont typeface="Arial"/>
              <a:buChar char="•"/>
            </a:pPr>
            <a:r>
              <a:rPr lang="en-GB" sz="2100" dirty="0"/>
              <a:t>If you drop an object, you can use the second pin OR you may re-grasp, as long as you can find the object within the endoscopic boundaries</a:t>
            </a:r>
            <a:endParaRPr lang="en-GB" sz="21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0160432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 txBox="1">
            <a:spLocks/>
          </p:cNvSpPr>
          <p:nvPr/>
        </p:nvSpPr>
        <p:spPr>
          <a:xfrm>
            <a:off x="982133" y="351059"/>
            <a:ext cx="4947180" cy="870858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3600" dirty="0">
                <a:solidFill>
                  <a:schemeClr val="bg1"/>
                </a:solidFill>
              </a:rPr>
              <a:t>Ex 3: Bi-manual Coordination</a:t>
            </a:r>
          </a:p>
        </p:txBody>
      </p:sp>
      <p:pic>
        <p:nvPicPr>
          <p:cNvPr id="2" name="lastt-exercise-3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783522" y="1728787"/>
            <a:ext cx="6313678" cy="48193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2035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981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Scoring</a:t>
            </a:r>
          </a:p>
        </p:txBody>
      </p:sp>
      <p:sp>
        <p:nvSpPr>
          <p:cNvPr id="17" name="Content Placeholder 2"/>
          <p:cNvSpPr>
            <a:spLocks noGrp="1"/>
          </p:cNvSpPr>
          <p:nvPr>
            <p:ph idx="1"/>
          </p:nvPr>
        </p:nvSpPr>
        <p:spPr>
          <a:xfrm>
            <a:off x="982132" y="2529838"/>
            <a:ext cx="7978987" cy="4328161"/>
          </a:xfrm>
        </p:spPr>
        <p:txBody>
          <a:bodyPr anchor="t">
            <a:normAutofit/>
          </a:bodyPr>
          <a:lstStyle/>
          <a:p>
            <a:r>
              <a:rPr lang="en-US" dirty="0"/>
              <a:t>6 pins correctly placed within </a:t>
            </a:r>
            <a:r>
              <a:rPr lang="en-US" b="1" dirty="0"/>
              <a:t>2 minutes</a:t>
            </a:r>
            <a:r>
              <a:rPr lang="en-US" dirty="0"/>
              <a:t>, write down the time </a:t>
            </a:r>
            <a:r>
              <a:rPr lang="en-US" dirty="0" err="1"/>
              <a:t>mm:ss:hh</a:t>
            </a:r>
            <a:endParaRPr lang="en-US" dirty="0"/>
          </a:p>
          <a:p>
            <a:r>
              <a:rPr lang="en-US" dirty="0"/>
              <a:t>If time limit of 2 minutes is </a:t>
            </a:r>
            <a:r>
              <a:rPr lang="en-US" b="1" dirty="0"/>
              <a:t>elapsed</a:t>
            </a:r>
            <a:r>
              <a:rPr lang="en-US" dirty="0"/>
              <a:t>, write down the number of correctly placed pins</a:t>
            </a:r>
            <a:endParaRPr lang="en-GB" dirty="0"/>
          </a:p>
          <a:p>
            <a:endParaRPr lang="en-GB" dirty="0"/>
          </a:p>
        </p:txBody>
      </p:sp>
      <p:sp>
        <p:nvSpPr>
          <p:cNvPr id="10" name="Title 1"/>
          <p:cNvSpPr txBox="1">
            <a:spLocks/>
          </p:cNvSpPr>
          <p:nvPr/>
        </p:nvSpPr>
        <p:spPr>
          <a:xfrm>
            <a:off x="982133" y="351059"/>
            <a:ext cx="4947180" cy="870858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3600" dirty="0">
                <a:solidFill>
                  <a:schemeClr val="bg1"/>
                </a:solidFill>
              </a:rPr>
              <a:t>Ex 3: Bi-manual Coordination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1A6DB7D-86C1-264F-9C8B-EBA6E7813A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55350" y="4693918"/>
            <a:ext cx="6432550" cy="17719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6583201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686296" y="0"/>
            <a:ext cx="5055597" cy="6858000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sz="3600" dirty="0">
                <a:solidFill>
                  <a:schemeClr val="bg1"/>
                </a:solidFill>
              </a:rPr>
              <a:t>Questions?</a:t>
            </a:r>
          </a:p>
          <a:p>
            <a:r>
              <a:rPr lang="en-US" sz="2800" dirty="0">
                <a:solidFill>
                  <a:schemeClr val="bg1"/>
                </a:solidFill>
              </a:rPr>
              <a:t>info@europeanacademy.org</a:t>
            </a:r>
          </a:p>
        </p:txBody>
      </p:sp>
    </p:spTree>
    <p:extLst>
      <p:ext uri="{BB962C8B-B14F-4D97-AF65-F5344CB8AC3E}">
        <p14:creationId xmlns:p14="http://schemas.microsoft.com/office/powerpoint/2010/main" val="78706248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EBEBEB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Parallax</Template>
  <TotalTime>10684</TotalTime>
  <Words>1596</Words>
  <Application>Microsoft Macintosh PowerPoint</Application>
  <PresentationFormat>On-screen Show (4:3)</PresentationFormat>
  <Paragraphs>262</Paragraphs>
  <Slides>58</Slides>
  <Notes>1</Notes>
  <HiddenSlides>0</HiddenSlides>
  <MMClips>7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58</vt:i4>
      </vt:variant>
    </vt:vector>
  </HeadingPairs>
  <TitlesOfParts>
    <vt:vector size="63" baseType="lpstr">
      <vt:lpstr>Arial</vt:lpstr>
      <vt:lpstr>Calibri</vt:lpstr>
      <vt:lpstr>Corbel</vt:lpstr>
      <vt:lpstr>Helvetica</vt:lpstr>
      <vt:lpstr>Parallax</vt:lpstr>
      <vt:lpstr>LASTT Training Package</vt:lpstr>
      <vt:lpstr>PowerPoint Presentation</vt:lpstr>
      <vt:lpstr>Box Contents</vt:lpstr>
      <vt:lpstr>PowerPoint Presentation</vt:lpstr>
      <vt:lpstr>Functionality</vt:lpstr>
      <vt:lpstr>PowerPoint Presentation</vt:lpstr>
      <vt:lpstr>PowerPoint Presentation</vt:lpstr>
      <vt:lpstr>About LASTT</vt:lpstr>
      <vt:lpstr>Three Exercises</vt:lpstr>
      <vt:lpstr>Conditions</vt:lpstr>
      <vt:lpstr>PowerPoint Presentation</vt:lpstr>
      <vt:lpstr>Szabo Pelvic Trainer</vt:lpstr>
      <vt:lpstr>Academy Pelvic Trainer</vt:lpstr>
      <vt:lpstr>PowerPoint Presentation</vt:lpstr>
      <vt:lpstr>Aim</vt:lpstr>
      <vt:lpstr>Setup</vt:lpstr>
      <vt:lpstr>Starting Position</vt:lpstr>
      <vt:lpstr>PowerPoint Presentation</vt:lpstr>
      <vt:lpstr>Procedure</vt:lpstr>
      <vt:lpstr>Scoring</vt:lpstr>
      <vt:lpstr>Important</vt:lpstr>
      <vt:lpstr>PowerPoint Presentation</vt:lpstr>
      <vt:lpstr>Aim</vt:lpstr>
      <vt:lpstr>Setup</vt:lpstr>
      <vt:lpstr>Starting Position</vt:lpstr>
      <vt:lpstr>Procedure</vt:lpstr>
      <vt:lpstr>PowerPoint Presentation</vt:lpstr>
      <vt:lpstr>Scoring</vt:lpstr>
      <vt:lpstr>PowerPoint Presentation</vt:lpstr>
      <vt:lpstr>Aim</vt:lpstr>
      <vt:lpstr>Setup</vt:lpstr>
      <vt:lpstr>Starting Position</vt:lpstr>
      <vt:lpstr>Procedure</vt:lpstr>
      <vt:lpstr>PowerPoint Presentation</vt:lpstr>
      <vt:lpstr>Scoring</vt:lpstr>
      <vt:lpstr>PowerPoint Presentation</vt:lpstr>
      <vt:lpstr>Aim</vt:lpstr>
      <vt:lpstr>Setup</vt:lpstr>
      <vt:lpstr>Starting Position</vt:lpstr>
      <vt:lpstr>PowerPoint Presentation</vt:lpstr>
      <vt:lpstr>Procedure</vt:lpstr>
      <vt:lpstr>Scoring</vt:lpstr>
      <vt:lpstr>Important</vt:lpstr>
      <vt:lpstr>PowerPoint Presentation</vt:lpstr>
      <vt:lpstr>Aim</vt:lpstr>
      <vt:lpstr>Setup</vt:lpstr>
      <vt:lpstr>Starting Position</vt:lpstr>
      <vt:lpstr>Procedure</vt:lpstr>
      <vt:lpstr>PowerPoint Presentation</vt:lpstr>
      <vt:lpstr>Scoring</vt:lpstr>
      <vt:lpstr>PowerPoint Presentation</vt:lpstr>
      <vt:lpstr>Aim</vt:lpstr>
      <vt:lpstr>Setup</vt:lpstr>
      <vt:lpstr>Starting Position</vt:lpstr>
      <vt:lpstr>Procedure</vt:lpstr>
      <vt:lpstr>PowerPoint Presentation</vt:lpstr>
      <vt:lpstr>Scoring</vt:lpstr>
      <vt:lpstr>PowerPoint Presentation</vt:lpstr>
    </vt:vector>
  </TitlesOfParts>
  <Manager/>
  <Company>ID Trust Medical</Company>
  <LinksUpToDate>false</LinksUpToDate>
  <SharedDoc>false</SharedDoc>
  <HyperlinkBase/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LASTT Training Package</dc:title>
  <dc:subject/>
  <dc:creator>+he Academy</dc:creator>
  <cp:keywords/>
  <dc:description/>
  <cp:lastModifiedBy>Peter Andries</cp:lastModifiedBy>
  <cp:revision>181</cp:revision>
  <cp:lastPrinted>2018-02-07T14:48:12Z</cp:lastPrinted>
  <dcterms:created xsi:type="dcterms:W3CDTF">2017-01-23T12:29:52Z</dcterms:created>
  <dcterms:modified xsi:type="dcterms:W3CDTF">2019-02-20T15:26:55Z</dcterms:modified>
  <cp:category/>
</cp:coreProperties>
</file>