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39"/>
  </p:notesMasterIdLst>
  <p:sldIdLst>
    <p:sldId id="256" r:id="rId2"/>
    <p:sldId id="354" r:id="rId3"/>
    <p:sldId id="355" r:id="rId4"/>
    <p:sldId id="351" r:id="rId5"/>
    <p:sldId id="357" r:id="rId6"/>
    <p:sldId id="358" r:id="rId7"/>
    <p:sldId id="274" r:id="rId8"/>
    <p:sldId id="361" r:id="rId9"/>
    <p:sldId id="360" r:id="rId10"/>
    <p:sldId id="359" r:id="rId11"/>
    <p:sldId id="286" r:id="rId12"/>
    <p:sldId id="365" r:id="rId13"/>
    <p:sldId id="366" r:id="rId14"/>
    <p:sldId id="288" r:id="rId15"/>
    <p:sldId id="327" r:id="rId16"/>
    <p:sldId id="313" r:id="rId17"/>
    <p:sldId id="312" r:id="rId18"/>
    <p:sldId id="314" r:id="rId19"/>
    <p:sldId id="328" r:id="rId20"/>
    <p:sldId id="362" r:id="rId21"/>
    <p:sldId id="367" r:id="rId22"/>
    <p:sldId id="368" r:id="rId23"/>
    <p:sldId id="330" r:id="rId24"/>
    <p:sldId id="364" r:id="rId25"/>
    <p:sldId id="335" r:id="rId26"/>
    <p:sldId id="337" r:id="rId27"/>
    <p:sldId id="338" r:id="rId28"/>
    <p:sldId id="339" r:id="rId29"/>
    <p:sldId id="341" r:id="rId30"/>
    <p:sldId id="342" r:id="rId31"/>
    <p:sldId id="343" r:id="rId32"/>
    <p:sldId id="345" r:id="rId33"/>
    <p:sldId id="346" r:id="rId34"/>
    <p:sldId id="347" r:id="rId35"/>
    <p:sldId id="349" r:id="rId36"/>
    <p:sldId id="350" r:id="rId37"/>
    <p:sldId id="356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UYwxOctp7ge4vkTLtRWKvw==" hashData="NusfwvzsFvoo2HHJVh2gfxRK0YE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21" autoAdjust="0"/>
    <p:restoredTop sz="94831"/>
  </p:normalViewPr>
  <p:slideViewPr>
    <p:cSldViewPr snapToGrid="0" snapToObjects="1">
      <p:cViewPr>
        <p:scale>
          <a:sx n="80" d="100"/>
          <a:sy n="80" d="100"/>
        </p:scale>
        <p:origin x="1408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E4BAD-A60E-4745-9D47-84310F1F935C}" type="datetimeFigureOut">
              <a:rPr lang="en-US" smtClean="0"/>
              <a:t>7/3/18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79242-4A01-B34F-B87C-9239FFD324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427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79242-4A01-B34F-B87C-9239FFD3242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5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79242-4A01-B34F-B87C-9239FFD3242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07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79242-4A01-B34F-B87C-9239FFD3242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280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79242-4A01-B34F-B87C-9239FFD3242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500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79242-4A01-B34F-B87C-9239FFD3242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736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79242-4A01-B34F-B87C-9239FFD3242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906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79242-4A01-B34F-B87C-9239FFD3242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372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79242-4A01-B34F-B87C-9239FFD3242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773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1558689"/>
            <a:ext cx="6947127" cy="2843978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1954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17" y="376628"/>
            <a:ext cx="1904683" cy="8532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472540"/>
            <a:ext cx="7515991" cy="22612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145678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1447799"/>
            <a:ext cx="6974115" cy="1981201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1567543"/>
            <a:ext cx="7704667" cy="87085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1389413"/>
            <a:ext cx="7704667" cy="10489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1458525"/>
            <a:ext cx="7704667" cy="97987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7/3/18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1954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17" y="376628"/>
            <a:ext cx="1904683" cy="8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5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rgbClr val="0070C0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jp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jp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jp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jp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id-trust-medical.eu/training-tools/laparoscopy/osp-for-training-centre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1133" y="3061254"/>
            <a:ext cx="8542867" cy="21389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2438" y="1558689"/>
            <a:ext cx="8061511" cy="2843978"/>
          </a:xfrm>
        </p:spPr>
        <p:txBody>
          <a:bodyPr/>
          <a:lstStyle/>
          <a:p>
            <a:r>
              <a:rPr lang="en-GB" dirty="0" smtClean="0"/>
              <a:t>SUTT  Training Package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356" y="4240675"/>
            <a:ext cx="5762563" cy="1364531"/>
          </a:xfrm>
        </p:spPr>
        <p:txBody>
          <a:bodyPr/>
          <a:lstStyle/>
          <a:p>
            <a:r>
              <a:rPr lang="en-US" dirty="0" smtClean="0"/>
              <a:t>Train your laparoscopic </a:t>
            </a:r>
            <a:r>
              <a:rPr lang="en-US" dirty="0"/>
              <a:t>stitching &amp; knotting skills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331570"/>
            <a:ext cx="2464652" cy="798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14" y="6032651"/>
            <a:ext cx="1586287" cy="69574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928674" y="6380521"/>
            <a:ext cx="2394369" cy="333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Version 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2018-07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6296" y="0"/>
            <a:ext cx="5055597" cy="6858000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</a:rPr>
              <a:t>SUTT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 smtClean="0">
                <a:solidFill>
                  <a:schemeClr val="bg1"/>
                </a:solidFill>
              </a:rPr>
              <a:t> Exercise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1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629" y="2552179"/>
            <a:ext cx="4382771" cy="4086113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Measure </a:t>
            </a:r>
            <a:r>
              <a:rPr lang="en-US" dirty="0"/>
              <a:t>the ability of fine and complex </a:t>
            </a:r>
            <a:r>
              <a:rPr lang="en-US" dirty="0" smtClean="0"/>
              <a:t>psychomotor skills by performing </a:t>
            </a:r>
            <a:r>
              <a:rPr lang="en-US" dirty="0"/>
              <a:t>stitches using correct needle handling and i</a:t>
            </a:r>
            <a:r>
              <a:rPr lang="en-US" dirty="0" smtClean="0"/>
              <a:t>ntra-corporeal knot tying</a:t>
            </a:r>
            <a:endParaRPr lang="en-US" dirty="0"/>
          </a:p>
          <a:p>
            <a:endParaRPr lang="en-US" dirty="0"/>
          </a:p>
          <a:p>
            <a:endParaRPr lang="en-GB" b="1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SUTT1 </a:t>
            </a:r>
            <a:r>
              <a:rPr lang="en-US" sz="3600" dirty="0">
                <a:solidFill>
                  <a:schemeClr val="bg1"/>
                </a:solidFill>
              </a:rPr>
              <a:t>Exercise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22" y="2552179"/>
            <a:ext cx="2553365" cy="383004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</a:t>
            </a:r>
          </a:p>
        </p:txBody>
      </p:sp>
    </p:spTree>
    <p:extLst>
      <p:ext uri="{BB962C8B-B14F-4D97-AF65-F5344CB8AC3E}">
        <p14:creationId xmlns:p14="http://schemas.microsoft.com/office/powerpoint/2010/main" val="103818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529839"/>
            <a:ext cx="4450479" cy="4086113"/>
          </a:xfrm>
        </p:spPr>
        <p:txBody>
          <a:bodyPr anchor="t">
            <a:normAutofit/>
          </a:bodyPr>
          <a:lstStyle/>
          <a:p>
            <a:r>
              <a:rPr lang="en-US" dirty="0">
                <a:cs typeface="Arial" panose="020B0604020202020204" pitchFamily="34" charset="0"/>
              </a:rPr>
              <a:t>Align the top of the SUTT1 paper with the </a:t>
            </a:r>
            <a:r>
              <a:rPr lang="en-US" u="sng" dirty="0">
                <a:cs typeface="Arial" panose="020B0604020202020204" pitchFamily="34" charset="0"/>
              </a:rPr>
              <a:t>second</a:t>
            </a:r>
            <a:r>
              <a:rPr lang="en-US" dirty="0">
                <a:cs typeface="Arial" panose="020B0604020202020204" pitchFamily="34" charset="0"/>
              </a:rPr>
              <a:t> line from the top on the SUTT Foam Base</a:t>
            </a:r>
          </a:p>
          <a:p>
            <a:r>
              <a:rPr lang="en-US" dirty="0">
                <a:cs typeface="Arial" panose="020B0604020202020204" pitchFamily="34" charset="0"/>
              </a:rPr>
              <a:t>Securely attach the paper </a:t>
            </a:r>
            <a:r>
              <a:rPr lang="en-US" dirty="0" smtClean="0">
                <a:cs typeface="Arial" panose="020B0604020202020204" pitchFamily="34" charset="0"/>
              </a:rPr>
              <a:t>with 8 pins to </a:t>
            </a:r>
            <a:r>
              <a:rPr lang="en-US" dirty="0">
                <a:cs typeface="Arial" panose="020B0604020202020204" pitchFamily="34" charset="0"/>
              </a:rPr>
              <a:t>the SUTT Foam Base</a:t>
            </a:r>
          </a:p>
          <a:p>
            <a:r>
              <a:rPr lang="en-US" dirty="0">
                <a:cs typeface="Arial" panose="020B0604020202020204" pitchFamily="34" charset="0"/>
              </a:rPr>
              <a:t>Place the SUTT Foam Base inside the Pelvic </a:t>
            </a:r>
            <a:r>
              <a:rPr lang="en-US" dirty="0" smtClean="0">
                <a:cs typeface="Arial" panose="020B0604020202020204" pitchFamily="34" charset="0"/>
              </a:rPr>
              <a:t>Trainer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SUTT1 Exercise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896" y="2182368"/>
            <a:ext cx="34991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80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SUTT1 Exercise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73115" y="2367414"/>
            <a:ext cx="3111488" cy="4311668"/>
            <a:chOff x="1073115" y="2367414"/>
            <a:chExt cx="3111488" cy="4311668"/>
          </a:xfrm>
        </p:grpSpPr>
        <p:sp>
          <p:nvSpPr>
            <p:cNvPr id="44" name="Oval 43"/>
            <p:cNvSpPr/>
            <p:nvPr/>
          </p:nvSpPr>
          <p:spPr>
            <a:xfrm>
              <a:off x="2095536" y="2367414"/>
              <a:ext cx="1080120" cy="72008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1087424" y="3118376"/>
              <a:ext cx="1080120" cy="72008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3103648" y="3118376"/>
              <a:ext cx="1080120" cy="72008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1087424" y="3966362"/>
              <a:ext cx="1080120" cy="72008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/>
            <p:cNvSpPr/>
            <p:nvPr/>
          </p:nvSpPr>
          <p:spPr>
            <a:xfrm>
              <a:off x="1087424" y="4802684"/>
              <a:ext cx="1080120" cy="7200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3103648" y="3966362"/>
              <a:ext cx="1080120" cy="72008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3103648" y="4802684"/>
              <a:ext cx="1080120" cy="7200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2095536" y="4326402"/>
              <a:ext cx="1080120" cy="72008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2095536" y="5478530"/>
              <a:ext cx="1080120" cy="7200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185546" y="2542788"/>
              <a:ext cx="9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/>
                <a:t>6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71460" y="3293750"/>
              <a:ext cx="9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/>
                <a:t>5A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193658" y="3295546"/>
              <a:ext cx="9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/>
                <a:t>5B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105426" y="4122954"/>
              <a:ext cx="1062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>
                  <a:solidFill>
                    <a:schemeClr val="accent6">
                      <a:lumMod val="10000"/>
                    </a:schemeClr>
                  </a:solidFill>
                </a:rPr>
                <a:t>4A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102821" y="4137922"/>
              <a:ext cx="10621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>
                  <a:solidFill>
                    <a:schemeClr val="accent6">
                      <a:lumMod val="10000"/>
                    </a:schemeClr>
                  </a:solidFill>
                </a:rPr>
                <a:t>4B</a:t>
              </a:r>
            </a:p>
            <a:p>
              <a:pPr algn="ctr"/>
              <a:endParaRPr lang="en-US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100076" y="5515407"/>
              <a:ext cx="106211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/>
                <a:t>1</a:t>
              </a:r>
            </a:p>
            <a:p>
              <a:pPr algn="ctr"/>
              <a:r>
                <a:rPr lang="nl-BE" sz="1200"/>
                <a:t>CAMERA</a:t>
              </a:r>
              <a:endParaRPr lang="en-US" sz="12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210934" y="4472269"/>
              <a:ext cx="9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843508" y="6309750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b="1" dirty="0"/>
                <a:t>Participant</a:t>
              </a:r>
              <a:endParaRPr lang="en-US" b="1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122485" y="4775763"/>
              <a:ext cx="106211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/>
                <a:t>2B</a:t>
              </a:r>
            </a:p>
            <a:p>
              <a:pPr algn="ctr"/>
              <a:r>
                <a:rPr lang="nl-BE" sz="1200" dirty="0"/>
                <a:t>NEEDLE</a:t>
              </a:r>
            </a:p>
            <a:p>
              <a:pPr algn="ctr"/>
              <a:r>
                <a:rPr lang="nl-BE" sz="1200" dirty="0" smtClean="0"/>
                <a:t>HOLDER</a:t>
              </a:r>
              <a:endParaRPr lang="nl-BE" sz="12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073115" y="4779325"/>
              <a:ext cx="106211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/>
                <a:t>2A</a:t>
              </a:r>
            </a:p>
            <a:p>
              <a:pPr algn="ctr"/>
              <a:r>
                <a:rPr lang="nl-BE" sz="1200" dirty="0"/>
                <a:t>NEEDLE</a:t>
              </a:r>
            </a:p>
            <a:p>
              <a:pPr algn="ctr"/>
              <a:r>
                <a:rPr lang="nl-BE" sz="1200" dirty="0" smtClean="0"/>
                <a:t>HOLDER</a:t>
              </a:r>
              <a:endParaRPr lang="nl-BE" sz="1200" dirty="0"/>
            </a:p>
          </p:txBody>
        </p:sp>
      </p:grp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5138709" y="2587408"/>
            <a:ext cx="3548090" cy="4270592"/>
          </a:xfrm>
        </p:spPr>
        <p:txBody>
          <a:bodyPr anchor="t">
            <a:normAutofit fontScale="92500"/>
          </a:bodyPr>
          <a:lstStyle/>
          <a:p>
            <a:r>
              <a:rPr lang="en-US" dirty="0"/>
              <a:t>CAMERA</a:t>
            </a:r>
            <a:br>
              <a:rPr lang="en-US" dirty="0"/>
            </a:br>
            <a:r>
              <a:rPr lang="en-US" dirty="0"/>
              <a:t>is introduced in the frontal middle port </a:t>
            </a:r>
            <a:r>
              <a:rPr lang="en-US" sz="2000" dirty="0"/>
              <a:t>(position 1)</a:t>
            </a:r>
            <a:endParaRPr lang="en-US" dirty="0"/>
          </a:p>
          <a:p>
            <a:r>
              <a:rPr lang="en-US" dirty="0"/>
              <a:t>NEEDLE HOLDERS</a:t>
            </a:r>
            <a:br>
              <a:rPr lang="en-US" dirty="0"/>
            </a:br>
            <a:r>
              <a:rPr lang="en-US" dirty="0"/>
              <a:t>frontal lateral ports </a:t>
            </a:r>
            <a:r>
              <a:rPr lang="en-US" sz="2000" dirty="0"/>
              <a:t>(position 2A &amp; 2B)</a:t>
            </a:r>
            <a:endParaRPr lang="en-US" dirty="0"/>
          </a:p>
          <a:p>
            <a:r>
              <a:rPr lang="en-US" dirty="0"/>
              <a:t>TROCARS</a:t>
            </a:r>
            <a:br>
              <a:rPr lang="en-US" dirty="0"/>
            </a:br>
            <a:r>
              <a:rPr lang="en-US" dirty="0"/>
              <a:t>are </a:t>
            </a:r>
            <a:r>
              <a:rPr lang="en-US" dirty="0" smtClean="0"/>
              <a:t>optional</a:t>
            </a:r>
          </a:p>
          <a:p>
            <a:r>
              <a:rPr lang="en-GB" dirty="0" smtClean="0"/>
              <a:t>Correct orientation </a:t>
            </a:r>
            <a:r>
              <a:rPr lang="en-GB" dirty="0"/>
              <a:t>of the pelvic </a:t>
            </a:r>
            <a:r>
              <a:rPr lang="en-GB" dirty="0" smtClean="0"/>
              <a:t>trainer: port 1-3 are closer together than 3-6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Port Position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t="26888" b="15381"/>
          <a:stretch/>
        </p:blipFill>
        <p:spPr>
          <a:xfrm>
            <a:off x="6695490" y="353786"/>
            <a:ext cx="2205623" cy="127333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00607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4" y="2521674"/>
            <a:ext cx="3987800" cy="4086113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>
                <a:cs typeface="Helvetica"/>
              </a:rPr>
              <a:t>In view:</a:t>
            </a:r>
          </a:p>
          <a:p>
            <a:pPr>
              <a:spcBef>
                <a:spcPts val="1200"/>
              </a:spcBef>
            </a:pPr>
            <a:r>
              <a:rPr lang="en-US" dirty="0">
                <a:cs typeface="Helvetica"/>
              </a:rPr>
              <a:t>Needle placed on the cross of the suturing pad, </a:t>
            </a:r>
            <a:r>
              <a:rPr lang="en-US" dirty="0">
                <a:cs typeface="Arial" panose="020B0604020202020204" pitchFamily="34" charset="0"/>
              </a:rPr>
              <a:t>oriented at 3 o’clock 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cs typeface="Helvetica"/>
              </a:rPr>
              <a:t>Tip of both </a:t>
            </a:r>
            <a:r>
              <a:rPr lang="en-US" dirty="0">
                <a:cs typeface="Helvetica"/>
              </a:rPr>
              <a:t>needle holders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SUTT1 </a:t>
            </a:r>
            <a:r>
              <a:rPr lang="en-US" sz="3600" dirty="0">
                <a:solidFill>
                  <a:schemeClr val="bg1"/>
                </a:solidFill>
              </a:rPr>
              <a:t>Exercise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8500" r="17713" b="21650"/>
          <a:stretch/>
        </p:blipFill>
        <p:spPr>
          <a:xfrm>
            <a:off x="5050753" y="2622913"/>
            <a:ext cx="3636047" cy="22775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</a:t>
            </a:r>
            <a:r>
              <a:rPr lang="en-US" dirty="0" smtClean="0"/>
              <a:t>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74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2" y="2504817"/>
            <a:ext cx="4475693" cy="3883283"/>
          </a:xfrm>
        </p:spPr>
        <p:txBody>
          <a:bodyPr anchor="t">
            <a:noAutofit/>
          </a:bodyPr>
          <a:lstStyle/>
          <a:p>
            <a:r>
              <a:rPr lang="en-US" sz="2200" dirty="0" smtClean="0"/>
              <a:t>Perform 4 </a:t>
            </a:r>
            <a:r>
              <a:rPr lang="en-US" sz="2200" dirty="0"/>
              <a:t>single stitches using your dominant hand </a:t>
            </a:r>
            <a:r>
              <a:rPr lang="en-US" sz="2200" dirty="0" smtClean="0"/>
              <a:t>and 1 </a:t>
            </a:r>
            <a:r>
              <a:rPr lang="en-US" sz="2200" dirty="0"/>
              <a:t>stitch </a:t>
            </a:r>
            <a:r>
              <a:rPr lang="en-US" sz="2200" dirty="0" smtClean="0"/>
              <a:t>with an </a:t>
            </a:r>
            <a:r>
              <a:rPr lang="en-US" sz="2200" dirty="0"/>
              <a:t>intra-corporeal knot</a:t>
            </a:r>
          </a:p>
          <a:p>
            <a:r>
              <a:rPr lang="en-US" sz="2200" dirty="0"/>
              <a:t>Pass the suture by entering </a:t>
            </a:r>
            <a:r>
              <a:rPr lang="en-US" sz="2200" dirty="0" smtClean="0"/>
              <a:t>and </a:t>
            </a:r>
            <a:r>
              <a:rPr lang="en-US" sz="2200" dirty="0"/>
              <a:t>exiting </a:t>
            </a:r>
            <a:r>
              <a:rPr lang="en-US" sz="2200" dirty="0" smtClean="0"/>
              <a:t>within </a:t>
            </a:r>
            <a:r>
              <a:rPr lang="en-US" sz="2200" dirty="0"/>
              <a:t>the black dots</a:t>
            </a:r>
          </a:p>
          <a:p>
            <a:r>
              <a:rPr lang="en-US" sz="2200" dirty="0"/>
              <a:t>L</a:t>
            </a:r>
            <a:r>
              <a:rPr lang="en-US" sz="2200" dirty="0" smtClean="0"/>
              <a:t>eave </a:t>
            </a:r>
            <a:r>
              <a:rPr lang="en-US" sz="2200" dirty="0"/>
              <a:t>enough thread in the pad for evaluation </a:t>
            </a:r>
          </a:p>
          <a:p>
            <a:r>
              <a:rPr lang="en-US" sz="2200" dirty="0"/>
              <a:t>C</a:t>
            </a:r>
            <a:r>
              <a:rPr lang="en-US" sz="2200" dirty="0" smtClean="0"/>
              <a:t>ut </a:t>
            </a:r>
            <a:r>
              <a:rPr lang="en-US" sz="2200" dirty="0"/>
              <a:t>off using laparoscopic scissors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SUTT1 </a:t>
            </a:r>
            <a:r>
              <a:rPr lang="en-US" sz="3600" dirty="0">
                <a:solidFill>
                  <a:schemeClr val="bg1"/>
                </a:solidFill>
              </a:rPr>
              <a:t>Exercise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6" r="45409" b="11831"/>
          <a:stretch/>
        </p:blipFill>
        <p:spPr>
          <a:xfrm rot="5400000">
            <a:off x="5906085" y="2527886"/>
            <a:ext cx="2702183" cy="285924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</p:spTree>
    <p:extLst>
      <p:ext uri="{BB962C8B-B14F-4D97-AF65-F5344CB8AC3E}">
        <p14:creationId xmlns:p14="http://schemas.microsoft.com/office/powerpoint/2010/main" val="59634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506663"/>
            <a:ext cx="4986867" cy="4351337"/>
          </a:xfrm>
        </p:spPr>
        <p:txBody>
          <a:bodyPr anchor="t">
            <a:noAutofit/>
          </a:bodyPr>
          <a:lstStyle/>
          <a:p>
            <a:r>
              <a:rPr lang="en-US" sz="2200" dirty="0"/>
              <a:t>Use </a:t>
            </a:r>
            <a:r>
              <a:rPr lang="en-US" sz="2200" dirty="0">
                <a:solidFill>
                  <a:srgbClr val="0070C0"/>
                </a:solidFill>
              </a:rPr>
              <a:t>ONE</a:t>
            </a:r>
            <a:r>
              <a:rPr lang="en-US" sz="2200" dirty="0"/>
              <a:t> single </a:t>
            </a:r>
            <a:r>
              <a:rPr lang="en-US" sz="2200" dirty="0">
                <a:solidFill>
                  <a:srgbClr val="0070C0"/>
                </a:solidFill>
              </a:rPr>
              <a:t>20 cm </a:t>
            </a:r>
            <a:br>
              <a:rPr lang="en-US" sz="2200" dirty="0">
                <a:solidFill>
                  <a:srgbClr val="0070C0"/>
                </a:solidFill>
              </a:rPr>
            </a:br>
            <a:r>
              <a:rPr lang="en-US" sz="2200" dirty="0"/>
              <a:t>2-0 </a:t>
            </a:r>
            <a:r>
              <a:rPr lang="en-US" sz="2200" dirty="0">
                <a:solidFill>
                  <a:srgbClr val="0070C0"/>
                </a:solidFill>
              </a:rPr>
              <a:t>poly-filament</a:t>
            </a:r>
            <a:r>
              <a:rPr lang="en-US" sz="2200" dirty="0"/>
              <a:t> V-20 ½ 26 mm for the whole </a:t>
            </a:r>
            <a:r>
              <a:rPr lang="en-US" sz="2200" dirty="0" smtClean="0"/>
              <a:t>exercise</a:t>
            </a:r>
          </a:p>
          <a:p>
            <a:r>
              <a:rPr lang="en-US" sz="2200" dirty="0" smtClean="0"/>
              <a:t>One </a:t>
            </a:r>
            <a:r>
              <a:rPr lang="en-US" sz="2200" dirty="0"/>
              <a:t>of the five stitches, of your choice, must be secured </a:t>
            </a:r>
            <a:r>
              <a:rPr lang="en-US" sz="2200" dirty="0" smtClean="0"/>
              <a:t>and </a:t>
            </a:r>
            <a:r>
              <a:rPr lang="en-US" sz="2200" dirty="0"/>
              <a:t>completed with an </a:t>
            </a:r>
            <a:r>
              <a:rPr lang="en-US" sz="2000" dirty="0">
                <a:uFill>
                  <a:solidFill>
                    <a:srgbClr val="004D98"/>
                  </a:solidFill>
                </a:uFill>
              </a:rPr>
              <a:t>intra-corporeal</a:t>
            </a:r>
            <a:r>
              <a:rPr lang="en-US" sz="2200" dirty="0" smtClean="0"/>
              <a:t> </a:t>
            </a:r>
            <a:r>
              <a:rPr lang="en-US" sz="2200" dirty="0"/>
              <a:t>surgical </a:t>
            </a:r>
            <a:r>
              <a:rPr lang="en-US" sz="2200" dirty="0" smtClean="0"/>
              <a:t>knot, </a:t>
            </a:r>
            <a:r>
              <a:rPr lang="en-US" sz="2200" dirty="0"/>
              <a:t>i.e. double throw </a:t>
            </a:r>
            <a:r>
              <a:rPr lang="en-US" sz="2200" dirty="0" smtClean="0"/>
              <a:t>and </a:t>
            </a:r>
            <a:r>
              <a:rPr lang="en-US" sz="2200" dirty="0"/>
              <a:t>two locking sequences</a:t>
            </a:r>
          </a:p>
          <a:p>
            <a:r>
              <a:rPr lang="en-US" sz="2200" dirty="0" smtClean="0"/>
              <a:t>The </a:t>
            </a:r>
            <a:r>
              <a:rPr lang="en-US" sz="2200" dirty="0"/>
              <a:t>exercise is timed until both ends of the thread are released at the end of the stitching or knotting movements.</a:t>
            </a:r>
          </a:p>
          <a:p>
            <a:endParaRPr lang="en-US" sz="2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SUTT1 </a:t>
            </a:r>
            <a:r>
              <a:rPr lang="en-US" sz="3600" dirty="0">
                <a:solidFill>
                  <a:schemeClr val="bg1"/>
                </a:solidFill>
              </a:rPr>
              <a:t>Exercise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" t="1784" r="12567" b="-1784"/>
          <a:stretch/>
        </p:blipFill>
        <p:spPr>
          <a:xfrm rot="5400000">
            <a:off x="5981271" y="2747534"/>
            <a:ext cx="2844800" cy="256625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</p:spTree>
    <p:extLst>
      <p:ext uri="{BB962C8B-B14F-4D97-AF65-F5344CB8AC3E}">
        <p14:creationId xmlns:p14="http://schemas.microsoft.com/office/powerpoint/2010/main" val="53596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SUTT1 </a:t>
            </a:r>
            <a:r>
              <a:rPr lang="en-US" sz="3600" dirty="0">
                <a:solidFill>
                  <a:schemeClr val="bg1"/>
                </a:solidFill>
              </a:rPr>
              <a:t>Exercise</a:t>
            </a:r>
          </a:p>
        </p:txBody>
      </p:sp>
      <p:pic>
        <p:nvPicPr>
          <p:cNvPr id="4" name="SUTT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6900" y="17907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3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SUTT1 </a:t>
            </a:r>
            <a:r>
              <a:rPr lang="en-US" sz="3600" dirty="0">
                <a:solidFill>
                  <a:schemeClr val="bg1"/>
                </a:solidFill>
              </a:rPr>
              <a:t>Exercise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3084"/>
          <a:stretch/>
        </p:blipFill>
        <p:spPr>
          <a:xfrm>
            <a:off x="1554164" y="4997451"/>
            <a:ext cx="6815136" cy="17716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431505"/>
            <a:ext cx="8161867" cy="4337595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Maximum </a:t>
            </a:r>
            <a:r>
              <a:rPr lang="en-US" dirty="0"/>
              <a:t>time of the exercise = </a:t>
            </a:r>
            <a:r>
              <a:rPr lang="en-US" dirty="0">
                <a:solidFill>
                  <a:srgbClr val="0070C0"/>
                </a:solidFill>
              </a:rPr>
              <a:t>15 </a:t>
            </a:r>
            <a:r>
              <a:rPr lang="en-US" dirty="0" smtClean="0">
                <a:solidFill>
                  <a:srgbClr val="0070C0"/>
                </a:solidFill>
              </a:rPr>
              <a:t>minutes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 smtClean="0"/>
              <a:t>Exercise finished </a:t>
            </a:r>
            <a:r>
              <a:rPr lang="en-US" dirty="0"/>
              <a:t>within </a:t>
            </a:r>
            <a:r>
              <a:rPr lang="en-US" dirty="0" smtClean="0"/>
              <a:t>15 minutes</a:t>
            </a:r>
            <a:r>
              <a:rPr lang="en-US" dirty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write </a:t>
            </a:r>
            <a:r>
              <a:rPr lang="en-US" dirty="0"/>
              <a:t>down the time </a:t>
            </a:r>
            <a:r>
              <a:rPr lang="en-US" dirty="0" err="1" smtClean="0"/>
              <a:t>mm:ss:hh</a:t>
            </a:r>
            <a:endParaRPr lang="en-US" dirty="0" smtClean="0"/>
          </a:p>
          <a:p>
            <a:r>
              <a:rPr lang="en-US" dirty="0" smtClean="0"/>
              <a:t>If not finished within 15 minutes: </a:t>
            </a:r>
            <a:br>
              <a:rPr lang="en-US" dirty="0" smtClean="0"/>
            </a:br>
            <a:r>
              <a:rPr lang="en-US" dirty="0" smtClean="0"/>
              <a:t>write down 15:00:00</a:t>
            </a:r>
          </a:p>
          <a:p>
            <a:r>
              <a:rPr lang="en-US" dirty="0" smtClean="0"/>
              <a:t>QUALITY </a:t>
            </a:r>
            <a:r>
              <a:rPr lang="en-US" dirty="0"/>
              <a:t>will be checked afterwards – leave threads on pad</a:t>
            </a:r>
            <a:r>
              <a:rPr lang="en-US" dirty="0" smtClean="0"/>
              <a:t>!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US" dirty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51357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6296" y="0"/>
            <a:ext cx="5055597" cy="6858000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</a:rPr>
              <a:t>SUTT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 smtClean="0">
                <a:solidFill>
                  <a:schemeClr val="bg1"/>
                </a:solidFill>
              </a:rPr>
              <a:t> Exercises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05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6296" y="0"/>
            <a:ext cx="5055597" cy="6858000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</a:rPr>
              <a:t>Overview of 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Package </a:t>
            </a:r>
            <a:r>
              <a:rPr lang="en-US" sz="3600" dirty="0">
                <a:solidFill>
                  <a:schemeClr val="bg1"/>
                </a:solidFill>
              </a:rPr>
              <a:t>C</a:t>
            </a:r>
            <a:r>
              <a:rPr lang="en-US" sz="3600" dirty="0" smtClean="0">
                <a:solidFill>
                  <a:schemeClr val="bg1"/>
                </a:solidFill>
              </a:rPr>
              <a:t>ontents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50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629" y="2552179"/>
            <a:ext cx="4382771" cy="4086113"/>
          </a:xfrm>
        </p:spPr>
        <p:txBody>
          <a:bodyPr anchor="t">
            <a:normAutofit/>
          </a:bodyPr>
          <a:lstStyle/>
          <a:p>
            <a:pPr lvl="0">
              <a:lnSpc>
                <a:spcPts val="2900"/>
              </a:lnSpc>
            </a:pPr>
            <a:r>
              <a:rPr lang="en-US" dirty="0">
                <a:uFill>
                  <a:solidFill>
                    <a:srgbClr val="004D98"/>
                  </a:solidFill>
                </a:uFill>
                <a:sym typeface="Georgia"/>
              </a:rPr>
              <a:t>Measure the ability of fine and complex motor skills by performing correct stitches and intra-corporeal knots. </a:t>
            </a:r>
            <a:endParaRPr lang="en-US" dirty="0"/>
          </a:p>
          <a:p>
            <a:endParaRPr lang="en-GB" b="1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SUTT2 Exercises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0" y="2540288"/>
            <a:ext cx="2872422" cy="388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9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SUTT2 Exercises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82133" y="2529839"/>
            <a:ext cx="4450479" cy="4086113"/>
          </a:xfrm>
        </p:spPr>
        <p:txBody>
          <a:bodyPr anchor="t">
            <a:normAutofit/>
          </a:bodyPr>
          <a:lstStyle/>
          <a:p>
            <a:r>
              <a:rPr lang="en-US" dirty="0">
                <a:cs typeface="Arial" panose="020B0604020202020204" pitchFamily="34" charset="0"/>
              </a:rPr>
              <a:t>Align the top of the SUTT2 paper with the </a:t>
            </a:r>
            <a:r>
              <a:rPr lang="en-US" u="sng" dirty="0">
                <a:cs typeface="Arial" panose="020B0604020202020204" pitchFamily="34" charset="0"/>
              </a:rPr>
              <a:t>first</a:t>
            </a:r>
            <a:r>
              <a:rPr lang="en-US" dirty="0">
                <a:cs typeface="Arial" panose="020B0604020202020204" pitchFamily="34" charset="0"/>
              </a:rPr>
              <a:t> line from the top on the SUTT Foam Base</a:t>
            </a:r>
          </a:p>
          <a:p>
            <a:r>
              <a:rPr lang="en-US" dirty="0">
                <a:cs typeface="Arial" panose="020B0604020202020204" pitchFamily="34" charset="0"/>
              </a:rPr>
              <a:t>Securely attach the paper </a:t>
            </a:r>
            <a:r>
              <a:rPr lang="en-US" dirty="0" smtClean="0">
                <a:cs typeface="Arial" panose="020B0604020202020204" pitchFamily="34" charset="0"/>
              </a:rPr>
              <a:t>with 8 pins to </a:t>
            </a:r>
            <a:r>
              <a:rPr lang="en-US" dirty="0">
                <a:cs typeface="Arial" panose="020B0604020202020204" pitchFamily="34" charset="0"/>
              </a:rPr>
              <a:t>the SUTT Foam Base</a:t>
            </a:r>
          </a:p>
          <a:p>
            <a:r>
              <a:rPr lang="en-US" dirty="0">
                <a:cs typeface="Arial" panose="020B0604020202020204" pitchFamily="34" charset="0"/>
              </a:rPr>
              <a:t>Place the SUTT Foam Base inside the Pelvic </a:t>
            </a:r>
            <a:r>
              <a:rPr lang="en-US" dirty="0" smtClean="0">
                <a:cs typeface="Arial" panose="020B0604020202020204" pitchFamily="34" charset="0"/>
              </a:rPr>
              <a:t>Trainer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896" y="1997318"/>
            <a:ext cx="34991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38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SUTT2 Exercises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73115" y="2367414"/>
            <a:ext cx="3111488" cy="4466691"/>
            <a:chOff x="1073115" y="2367414"/>
            <a:chExt cx="3111488" cy="4466691"/>
          </a:xfrm>
        </p:grpSpPr>
        <p:sp>
          <p:nvSpPr>
            <p:cNvPr id="44" name="Oval 43"/>
            <p:cNvSpPr/>
            <p:nvPr/>
          </p:nvSpPr>
          <p:spPr>
            <a:xfrm>
              <a:off x="2095536" y="2367414"/>
              <a:ext cx="1080120" cy="72008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1087424" y="3118376"/>
              <a:ext cx="1080120" cy="72008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3103648" y="3118376"/>
              <a:ext cx="1080120" cy="72008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1087424" y="3926355"/>
              <a:ext cx="1080120" cy="72008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/>
            <p:cNvSpPr/>
            <p:nvPr/>
          </p:nvSpPr>
          <p:spPr>
            <a:xfrm>
              <a:off x="1087424" y="4762685"/>
              <a:ext cx="1080120" cy="72008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3103648" y="3926355"/>
              <a:ext cx="1080120" cy="72008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3103648" y="4762685"/>
              <a:ext cx="1080120" cy="72008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2095536" y="4286395"/>
              <a:ext cx="1080120" cy="72008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2095536" y="5675587"/>
              <a:ext cx="1080120" cy="7200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185546" y="2542788"/>
              <a:ext cx="9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/>
                <a:t>6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71460" y="3293750"/>
              <a:ext cx="9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/>
                <a:t>5A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193658" y="3295546"/>
              <a:ext cx="9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/>
                <a:t>5B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105426" y="4082947"/>
              <a:ext cx="1062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>
                  <a:solidFill>
                    <a:schemeClr val="accent6">
                      <a:lumMod val="10000"/>
                    </a:schemeClr>
                  </a:solidFill>
                </a:rPr>
                <a:t>4A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102821" y="4097915"/>
              <a:ext cx="10621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>
                  <a:solidFill>
                    <a:schemeClr val="accent6">
                      <a:lumMod val="10000"/>
                    </a:schemeClr>
                  </a:solidFill>
                </a:rPr>
                <a:t>4B</a:t>
              </a:r>
            </a:p>
            <a:p>
              <a:pPr algn="ctr"/>
              <a:endParaRPr lang="en-US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100076" y="5712464"/>
              <a:ext cx="106211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/>
                <a:t>1</a:t>
              </a:r>
            </a:p>
            <a:p>
              <a:pPr algn="ctr"/>
              <a:r>
                <a:rPr lang="nl-BE" sz="1200"/>
                <a:t>CAMERA</a:t>
              </a:r>
              <a:endParaRPr lang="en-US" sz="12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210934" y="4432262"/>
              <a:ext cx="9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843508" y="6464773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b="1" dirty="0"/>
                <a:t>Participant</a:t>
              </a:r>
              <a:endParaRPr lang="en-US" b="1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122485" y="4926256"/>
              <a:ext cx="1062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/>
                <a:t>2B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073115" y="4929818"/>
              <a:ext cx="1062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/>
                <a:t>2A</a:t>
              </a:r>
            </a:p>
          </p:txBody>
        </p:sp>
      </p:grp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5138709" y="2587408"/>
            <a:ext cx="3548090" cy="4270591"/>
          </a:xfrm>
        </p:spPr>
        <p:txBody>
          <a:bodyPr anchor="t">
            <a:normAutofit fontScale="92500" lnSpcReduction="10000"/>
          </a:bodyPr>
          <a:lstStyle/>
          <a:p>
            <a:r>
              <a:rPr lang="en-US" dirty="0"/>
              <a:t>CAMERA</a:t>
            </a:r>
            <a:br>
              <a:rPr lang="en-US" dirty="0"/>
            </a:br>
            <a:r>
              <a:rPr lang="en-US" dirty="0"/>
              <a:t>is introduced in the frontal middle port </a:t>
            </a:r>
            <a:r>
              <a:rPr lang="en-US" sz="2000" dirty="0"/>
              <a:t>(position 1)</a:t>
            </a:r>
            <a:endParaRPr lang="en-US" dirty="0"/>
          </a:p>
          <a:p>
            <a:r>
              <a:rPr lang="en-US" dirty="0"/>
              <a:t>NEEDLE HOLDERS</a:t>
            </a:r>
            <a:br>
              <a:rPr lang="en-US" dirty="0"/>
            </a:br>
            <a:r>
              <a:rPr lang="en-US" dirty="0"/>
              <a:t>Your choice but </a:t>
            </a:r>
            <a:r>
              <a:rPr lang="en-US" dirty="0">
                <a:solidFill>
                  <a:srgbClr val="0070C0"/>
                </a:solidFill>
              </a:rPr>
              <a:t>position for each exercise must remain the same</a:t>
            </a:r>
          </a:p>
          <a:p>
            <a:r>
              <a:rPr lang="en-US" dirty="0"/>
              <a:t>TROCARS</a:t>
            </a:r>
            <a:br>
              <a:rPr lang="en-US" dirty="0"/>
            </a:br>
            <a:r>
              <a:rPr lang="en-US" dirty="0"/>
              <a:t>are </a:t>
            </a:r>
            <a:r>
              <a:rPr lang="en-US" dirty="0" smtClean="0"/>
              <a:t>mandatory</a:t>
            </a:r>
          </a:p>
          <a:p>
            <a:r>
              <a:rPr lang="en-GB" dirty="0"/>
              <a:t>Correct orientation of the pelvic trainer: port 1-3 are closer together than 3-6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Port Position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t="26888" b="15381"/>
          <a:stretch/>
        </p:blipFill>
        <p:spPr>
          <a:xfrm>
            <a:off x="6695490" y="353786"/>
            <a:ext cx="2205623" cy="127333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073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SUTT2 Exercises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 Exercises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82133" y="2590800"/>
            <a:ext cx="7704667" cy="3746500"/>
          </a:xfrm>
        </p:spPr>
        <p:txBody>
          <a:bodyPr anchor="t">
            <a:normAutofit lnSpcReduction="10000"/>
          </a:bodyPr>
          <a:lstStyle/>
          <a:p>
            <a:r>
              <a:rPr lang="en-GB" b="1" dirty="0"/>
              <a:t>Exercise </a:t>
            </a:r>
            <a:r>
              <a:rPr lang="en-GB" b="1" dirty="0" smtClean="0"/>
              <a:t>1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Stitching Greek Suture</a:t>
            </a:r>
          </a:p>
          <a:p>
            <a:r>
              <a:rPr lang="en-GB" b="1" dirty="0"/>
              <a:t>Exercise </a:t>
            </a:r>
            <a:r>
              <a:rPr lang="en-GB" b="1" dirty="0" smtClean="0"/>
              <a:t>2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Stitching &amp; </a:t>
            </a:r>
            <a:r>
              <a:rPr lang="en-GB" dirty="0" smtClean="0"/>
              <a:t>knot </a:t>
            </a:r>
            <a:r>
              <a:rPr lang="en-GB" dirty="0"/>
              <a:t>tying with right hand</a:t>
            </a:r>
          </a:p>
          <a:p>
            <a:r>
              <a:rPr lang="en-GB" b="1" dirty="0"/>
              <a:t>Exercise </a:t>
            </a:r>
            <a:r>
              <a:rPr lang="en-GB" b="1" dirty="0" smtClean="0"/>
              <a:t>3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Stitching </a:t>
            </a:r>
            <a:r>
              <a:rPr lang="en-GB"/>
              <a:t>&amp; </a:t>
            </a:r>
            <a:r>
              <a:rPr lang="en-GB" smtClean="0"/>
              <a:t>knot </a:t>
            </a:r>
            <a:r>
              <a:rPr lang="en-GB" dirty="0"/>
              <a:t>tying with left hand</a:t>
            </a:r>
          </a:p>
          <a:p>
            <a:r>
              <a:rPr lang="en-GB" b="1" dirty="0"/>
              <a:t>Exercise </a:t>
            </a:r>
            <a:r>
              <a:rPr lang="en-GB" b="1" dirty="0" smtClean="0"/>
              <a:t>4</a:t>
            </a:r>
            <a:r>
              <a:rPr lang="en-GB" dirty="0"/>
              <a:t/>
            </a:r>
            <a:br>
              <a:rPr lang="en-GB" dirty="0"/>
            </a:br>
            <a:r>
              <a:rPr lang="en-US" dirty="0"/>
              <a:t>Stitching, tissue approximation </a:t>
            </a:r>
            <a:r>
              <a:rPr lang="en-US" dirty="0" smtClean="0"/>
              <a:t>and </a:t>
            </a:r>
            <a:r>
              <a:rPr lang="en-US" dirty="0"/>
              <a:t>knot tying with dominant hand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04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4" y="2521674"/>
            <a:ext cx="3861330" cy="4086113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>
                <a:cs typeface="Helvetica"/>
              </a:rPr>
              <a:t>In view:</a:t>
            </a:r>
          </a:p>
          <a:p>
            <a:pPr>
              <a:spcBef>
                <a:spcPts val="1200"/>
              </a:spcBef>
            </a:pPr>
            <a:r>
              <a:rPr lang="en-US" dirty="0">
                <a:cs typeface="Helvetica"/>
              </a:rPr>
              <a:t>Needle placed on the cross of the suturing pad, </a:t>
            </a:r>
            <a:r>
              <a:rPr lang="en-US" dirty="0">
                <a:cs typeface="Arial" panose="020B0604020202020204" pitchFamily="34" charset="0"/>
              </a:rPr>
              <a:t>oriented at 3 o’clock 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cs typeface="Helvetica"/>
              </a:rPr>
              <a:t>Introduce </a:t>
            </a:r>
            <a:r>
              <a:rPr lang="en-US" dirty="0">
                <a:cs typeface="Helvetica"/>
              </a:rPr>
              <a:t>both needle holders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SUTT2 </a:t>
            </a:r>
            <a:r>
              <a:rPr lang="en-US" sz="3600" dirty="0">
                <a:solidFill>
                  <a:schemeClr val="bg1"/>
                </a:solidFill>
              </a:rPr>
              <a:t>Exercises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Starting Position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00" y="2660650"/>
            <a:ext cx="36195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3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Ex 1: </a:t>
            </a:r>
            <a:r>
              <a:rPr lang="nl-BE" err="1" smtClean="0"/>
              <a:t>Greek</a:t>
            </a:r>
            <a:r>
              <a:rPr lang="nl-BE" smtClean="0"/>
              <a:t> </a:t>
            </a:r>
            <a:r>
              <a:rPr lang="nl-BE" err="1" smtClean="0"/>
              <a:t>Suture</a:t>
            </a:r>
            <a:endParaRPr lang="nl-BE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SUTT2 </a:t>
            </a:r>
            <a:r>
              <a:rPr lang="en-US" sz="3600" dirty="0">
                <a:solidFill>
                  <a:schemeClr val="bg1"/>
                </a:solidFill>
              </a:rPr>
              <a:t>Exercises</a:t>
            </a:r>
          </a:p>
        </p:txBody>
      </p:sp>
      <p:pic>
        <p:nvPicPr>
          <p:cNvPr id="3" name="Exercise_1-H264-36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4466" y="2438401"/>
            <a:ext cx="7200000" cy="407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5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1217589"/>
            <a:ext cx="7704667" cy="870858"/>
          </a:xfrm>
        </p:spPr>
        <p:txBody>
          <a:bodyPr/>
          <a:lstStyle/>
          <a:p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186" y="1943100"/>
            <a:ext cx="5775521" cy="4914900"/>
          </a:xfrm>
        </p:spPr>
        <p:txBody>
          <a:bodyPr anchor="t">
            <a:noAutofit/>
          </a:bodyPr>
          <a:lstStyle/>
          <a:p>
            <a:pPr lvl="1">
              <a:lnSpc>
                <a:spcPts val="35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2100" dirty="0">
                <a:solidFill>
                  <a:srgbClr val="0070C0"/>
                </a:solidFill>
                <a:uFill>
                  <a:solidFill>
                    <a:srgbClr val="004D98"/>
                  </a:solidFill>
                </a:uFill>
              </a:rPr>
              <a:t>15 cm 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2-0 </a:t>
            </a:r>
            <a:r>
              <a:rPr lang="en-US" sz="2100" dirty="0" smtClean="0">
                <a:solidFill>
                  <a:srgbClr val="0070C0"/>
                </a:solidFill>
                <a:uFill>
                  <a:solidFill>
                    <a:srgbClr val="004D98"/>
                  </a:solidFill>
                </a:uFill>
              </a:rPr>
              <a:t>mono-filament</a:t>
            </a: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 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V-20 ½ 26 mm. </a:t>
            </a:r>
          </a:p>
          <a:p>
            <a:pPr lvl="1">
              <a:lnSpc>
                <a:spcPts val="35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2100" dirty="0">
                <a:uFill>
                  <a:solidFill>
                    <a:srgbClr val="0093CE"/>
                  </a:solidFill>
                </a:uFill>
              </a:rPr>
              <a:t>Start at </a:t>
            </a:r>
            <a:r>
              <a:rPr lang="en-US" sz="2100" dirty="0">
                <a:solidFill>
                  <a:srgbClr val="FF0000"/>
                </a:solidFill>
                <a:uFill>
                  <a:solidFill>
                    <a:srgbClr val="0093CE"/>
                  </a:solidFill>
                </a:uFill>
              </a:rPr>
              <a:t>red dot </a:t>
            </a:r>
            <a:r>
              <a:rPr lang="en-US" sz="2100" dirty="0">
                <a:uFill>
                  <a:solidFill>
                    <a:srgbClr val="0093CE"/>
                  </a:solidFill>
                </a:uFill>
              </a:rPr>
              <a:t>performing a left hand stitch </a:t>
            </a:r>
          </a:p>
          <a:p>
            <a:pPr lvl="1">
              <a:lnSpc>
                <a:spcPts val="35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2100" dirty="0">
                <a:uFill>
                  <a:solidFill>
                    <a:srgbClr val="0093CE"/>
                  </a:solidFill>
                </a:uFill>
              </a:rPr>
              <a:t>Needle should be positioned </a:t>
            </a:r>
            <a:r>
              <a:rPr lang="en-US" sz="2100" dirty="0" smtClean="0">
                <a:uFill>
                  <a:solidFill>
                    <a:srgbClr val="0093CE"/>
                  </a:solidFill>
                </a:uFill>
              </a:rPr>
              <a:t>correctly </a:t>
            </a:r>
            <a:r>
              <a:rPr lang="en-US" sz="2100" dirty="0">
                <a:uFill>
                  <a:solidFill>
                    <a:srgbClr val="0093CE"/>
                  </a:solidFill>
                </a:uFill>
              </a:rPr>
              <a:t>in </a:t>
            </a:r>
            <a:r>
              <a:rPr lang="en-US" sz="2100" dirty="0" smtClean="0">
                <a:uFill>
                  <a:solidFill>
                    <a:srgbClr val="0093CE"/>
                  </a:solidFill>
                </a:uFill>
              </a:rPr>
              <a:t>dots</a:t>
            </a:r>
            <a:endParaRPr lang="en-US" sz="2100" dirty="0">
              <a:uFill>
                <a:solidFill>
                  <a:srgbClr val="0093CE"/>
                </a:solidFill>
              </a:uFill>
            </a:endParaRPr>
          </a:p>
          <a:p>
            <a:pPr lvl="1">
              <a:lnSpc>
                <a:spcPts val="35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2100" dirty="0">
                <a:uFill>
                  <a:solidFill>
                    <a:srgbClr val="0093CE"/>
                  </a:solidFill>
                </a:uFill>
              </a:rPr>
              <a:t>Change hand after each stitch </a:t>
            </a:r>
          </a:p>
          <a:p>
            <a:pPr lvl="1">
              <a:lnSpc>
                <a:spcPts val="35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2100" dirty="0">
                <a:uFill>
                  <a:solidFill>
                    <a:srgbClr val="0093CE"/>
                  </a:solidFill>
                </a:uFill>
              </a:rPr>
              <a:t>Be careful not to perform </a:t>
            </a:r>
            <a:r>
              <a:rPr lang="en-US" sz="2100" dirty="0" smtClean="0">
                <a:uFill>
                  <a:solidFill>
                    <a:srgbClr val="0093CE"/>
                  </a:solidFill>
                </a:uFill>
              </a:rPr>
              <a:t>trauma</a:t>
            </a:r>
          </a:p>
          <a:p>
            <a:pPr lvl="1">
              <a:lnSpc>
                <a:spcPts val="35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2100" dirty="0" smtClean="0">
                <a:uFill>
                  <a:solidFill>
                    <a:srgbClr val="0093CE"/>
                  </a:solidFill>
                </a:uFill>
              </a:rPr>
              <a:t>Exercise timed </a:t>
            </a:r>
            <a:r>
              <a:rPr lang="en-US" sz="2100" dirty="0">
                <a:uFill>
                  <a:solidFill>
                    <a:srgbClr val="0093CE"/>
                  </a:solidFill>
                </a:uFill>
              </a:rPr>
              <a:t>until both ends </a:t>
            </a:r>
            <a:r>
              <a:rPr lang="en-US" sz="2100" dirty="0" smtClean="0">
                <a:uFill>
                  <a:solidFill>
                    <a:srgbClr val="0093CE"/>
                  </a:solidFill>
                </a:uFill>
              </a:rPr>
              <a:t>of </a:t>
            </a:r>
            <a:r>
              <a:rPr lang="en-US" sz="2100" dirty="0">
                <a:uFill>
                  <a:solidFill>
                    <a:srgbClr val="0093CE"/>
                  </a:solidFill>
                </a:uFill>
              </a:rPr>
              <a:t>thread are released at </a:t>
            </a:r>
            <a:r>
              <a:rPr lang="en-US" sz="2100" dirty="0" smtClean="0">
                <a:uFill>
                  <a:solidFill>
                    <a:srgbClr val="0093CE"/>
                  </a:solidFill>
                </a:uFill>
              </a:rPr>
              <a:t>end </a:t>
            </a:r>
            <a:r>
              <a:rPr lang="en-US" sz="2100" dirty="0">
                <a:uFill>
                  <a:solidFill>
                    <a:srgbClr val="0093CE"/>
                  </a:solidFill>
                </a:uFill>
              </a:rPr>
              <a:t>of the stitching movements.</a:t>
            </a:r>
          </a:p>
          <a:p>
            <a:pPr lvl="1">
              <a:lnSpc>
                <a:spcPts val="35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uFillTx/>
              </a:defRPr>
            </a:pPr>
            <a:endParaRPr lang="en-US" sz="2200" dirty="0">
              <a:uFill>
                <a:solidFill>
                  <a:srgbClr val="0093CE"/>
                </a:solidFill>
              </a:u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Ex 1: Greek Suture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791759" y="2200024"/>
            <a:ext cx="2779251" cy="2811279"/>
            <a:chOff x="1580444" y="2512906"/>
            <a:chExt cx="3736623" cy="3618655"/>
          </a:xfrm>
        </p:grpSpPr>
        <p:sp>
          <p:nvSpPr>
            <p:cNvPr id="8" name="Shape 137"/>
            <p:cNvSpPr/>
            <p:nvPr/>
          </p:nvSpPr>
          <p:spPr>
            <a:xfrm>
              <a:off x="1591733" y="2512906"/>
              <a:ext cx="3725334" cy="361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EBEBEB"/>
            </a:solidFill>
            <a:ln w="25400">
              <a:solidFill>
                <a:srgbClr val="004D98"/>
              </a:solidFill>
              <a:miter lim="400000"/>
            </a:ln>
            <a:effectLst>
              <a:outerShdw blurRad="63500" dist="12700" dir="5400000" rotWithShape="0">
                <a:srgbClr val="929292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lvl="0"/>
              <a:endParaRPr/>
            </a:p>
          </p:txBody>
        </p:sp>
        <p:sp>
          <p:nvSpPr>
            <p:cNvPr id="9" name="Shape 138"/>
            <p:cNvSpPr/>
            <p:nvPr/>
          </p:nvSpPr>
          <p:spPr>
            <a:xfrm flipV="1">
              <a:off x="1580444" y="4314612"/>
              <a:ext cx="3736623" cy="2260"/>
            </a:xfrm>
            <a:prstGeom prst="line">
              <a:avLst/>
            </a:prstGeom>
            <a:ln w="3175">
              <a:solidFill>
                <a:srgbClr val="004D98"/>
              </a:solidFill>
              <a:miter lim="400000"/>
            </a:ln>
          </p:spPr>
          <p:txBody>
            <a:bodyPr lIns="0" tIns="0" rIns="0" bIns="0"/>
            <a:lstStyle/>
            <a:p>
              <a:pPr marL="0" marR="0" lvl="0"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" name="Shape 139"/>
            <p:cNvSpPr/>
            <p:nvPr/>
          </p:nvSpPr>
          <p:spPr>
            <a:xfrm flipH="1">
              <a:off x="3445369" y="2514600"/>
              <a:ext cx="2258" cy="3616961"/>
            </a:xfrm>
            <a:prstGeom prst="line">
              <a:avLst/>
            </a:prstGeom>
            <a:ln w="3175">
              <a:solidFill>
                <a:srgbClr val="004D98"/>
              </a:solidFill>
              <a:miter lim="400000"/>
            </a:ln>
          </p:spPr>
          <p:txBody>
            <a:bodyPr lIns="0" tIns="0" rIns="0" bIns="0"/>
            <a:lstStyle/>
            <a:p>
              <a:pPr marL="0" marR="0" lvl="0"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" name="Shape 140"/>
            <p:cNvSpPr/>
            <p:nvPr/>
          </p:nvSpPr>
          <p:spPr>
            <a:xfrm>
              <a:off x="2142631" y="3036711"/>
              <a:ext cx="2621281" cy="2552701"/>
            </a:xfrm>
            <a:prstGeom prst="line">
              <a:avLst/>
            </a:prstGeom>
            <a:ln w="3175">
              <a:solidFill>
                <a:srgbClr val="004D98"/>
              </a:solidFill>
              <a:miter lim="400000"/>
            </a:ln>
          </p:spPr>
          <p:txBody>
            <a:bodyPr lIns="0" tIns="0" rIns="0" bIns="0"/>
            <a:lstStyle/>
            <a:p>
              <a:pPr marL="0" marR="0" lvl="0"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" name="Shape 142"/>
            <p:cNvSpPr/>
            <p:nvPr/>
          </p:nvSpPr>
          <p:spPr>
            <a:xfrm>
              <a:off x="3072835" y="3045742"/>
              <a:ext cx="167077" cy="16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2600"/>
            </a:solidFill>
            <a:ln w="25400">
              <a:solidFill>
                <a:srgbClr val="004D98"/>
              </a:solidFill>
              <a:miter lim="400000"/>
            </a:ln>
          </p:spPr>
          <p:txBody>
            <a:bodyPr lIns="0" tIns="0" rIns="0" bIns="0" anchor="ctr"/>
            <a:lstStyle/>
            <a:p>
              <a:pPr lvl="0"/>
              <a:endParaRPr/>
            </a:p>
          </p:txBody>
        </p:sp>
        <p:sp>
          <p:nvSpPr>
            <p:cNvPr id="13" name="Shape 143"/>
            <p:cNvSpPr/>
            <p:nvPr/>
          </p:nvSpPr>
          <p:spPr>
            <a:xfrm>
              <a:off x="3639537" y="3045742"/>
              <a:ext cx="169335" cy="16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/>
            <a:ln w="25400">
              <a:solidFill>
                <a:srgbClr val="004D98"/>
              </a:solidFill>
              <a:miter lim="400000"/>
            </a:ln>
          </p:spPr>
          <p:txBody>
            <a:bodyPr lIns="0" tIns="0" rIns="0" bIns="0" anchor="ctr"/>
            <a:lstStyle/>
            <a:p>
              <a:pPr lvl="0"/>
              <a:endParaRPr/>
            </a:p>
          </p:txBody>
        </p:sp>
        <p:sp>
          <p:nvSpPr>
            <p:cNvPr id="14" name="Shape 144"/>
            <p:cNvSpPr/>
            <p:nvPr/>
          </p:nvSpPr>
          <p:spPr>
            <a:xfrm>
              <a:off x="3072835" y="3542453"/>
              <a:ext cx="167077" cy="16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/>
            <a:ln w="25400">
              <a:solidFill>
                <a:srgbClr val="004D98"/>
              </a:solidFill>
              <a:miter lim="400000"/>
            </a:ln>
          </p:spPr>
          <p:txBody>
            <a:bodyPr lIns="0" tIns="0" rIns="0" bIns="0" anchor="ctr"/>
            <a:lstStyle/>
            <a:p>
              <a:pPr lvl="0"/>
              <a:endParaRPr/>
            </a:p>
          </p:txBody>
        </p:sp>
        <p:sp>
          <p:nvSpPr>
            <p:cNvPr id="15" name="Shape 145"/>
            <p:cNvSpPr/>
            <p:nvPr/>
          </p:nvSpPr>
          <p:spPr>
            <a:xfrm>
              <a:off x="3639537" y="3542453"/>
              <a:ext cx="169335" cy="16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/>
            <a:ln w="25400">
              <a:solidFill>
                <a:srgbClr val="004D98"/>
              </a:solidFill>
              <a:miter lim="400000"/>
            </a:ln>
          </p:spPr>
          <p:txBody>
            <a:bodyPr lIns="0" tIns="0" rIns="0" bIns="0" anchor="ctr"/>
            <a:lstStyle/>
            <a:p>
              <a:pPr lvl="0"/>
              <a:endParaRPr/>
            </a:p>
          </p:txBody>
        </p:sp>
        <p:sp>
          <p:nvSpPr>
            <p:cNvPr id="16" name="Shape 146"/>
            <p:cNvSpPr/>
            <p:nvPr/>
          </p:nvSpPr>
          <p:spPr>
            <a:xfrm>
              <a:off x="3639537" y="4039164"/>
              <a:ext cx="169335" cy="16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/>
            <a:ln w="25400">
              <a:solidFill>
                <a:srgbClr val="004D98"/>
              </a:solidFill>
              <a:miter lim="400000"/>
            </a:ln>
          </p:spPr>
          <p:txBody>
            <a:bodyPr lIns="0" tIns="0" rIns="0" bIns="0" anchor="ctr"/>
            <a:lstStyle/>
            <a:p>
              <a:pPr lvl="0"/>
              <a:endParaRPr/>
            </a:p>
          </p:txBody>
        </p:sp>
        <p:sp>
          <p:nvSpPr>
            <p:cNvPr id="17" name="Shape 147"/>
            <p:cNvSpPr/>
            <p:nvPr/>
          </p:nvSpPr>
          <p:spPr>
            <a:xfrm>
              <a:off x="3072835" y="4039164"/>
              <a:ext cx="167077" cy="16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/>
            <a:ln w="25400">
              <a:solidFill>
                <a:srgbClr val="004D98"/>
              </a:solidFill>
              <a:miter lim="400000"/>
            </a:ln>
          </p:spPr>
          <p:txBody>
            <a:bodyPr lIns="0" tIns="0" rIns="0" bIns="0" anchor="ctr"/>
            <a:lstStyle/>
            <a:p>
              <a:pPr lvl="0"/>
              <a:endParaRPr/>
            </a:p>
          </p:txBody>
        </p:sp>
        <p:sp>
          <p:nvSpPr>
            <p:cNvPr id="18" name="Shape 148"/>
            <p:cNvSpPr/>
            <p:nvPr/>
          </p:nvSpPr>
          <p:spPr>
            <a:xfrm>
              <a:off x="3072835" y="4626186"/>
              <a:ext cx="167077" cy="164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/>
            <a:ln w="25400">
              <a:solidFill>
                <a:srgbClr val="004D98"/>
              </a:solidFill>
              <a:miter lim="400000"/>
            </a:ln>
          </p:spPr>
          <p:txBody>
            <a:bodyPr lIns="0" tIns="0" rIns="0" bIns="0" anchor="ctr"/>
            <a:lstStyle/>
            <a:p>
              <a:pPr lvl="0"/>
              <a:endParaRPr/>
            </a:p>
          </p:txBody>
        </p:sp>
        <p:sp>
          <p:nvSpPr>
            <p:cNvPr id="19" name="Shape 149"/>
            <p:cNvSpPr/>
            <p:nvPr/>
          </p:nvSpPr>
          <p:spPr>
            <a:xfrm>
              <a:off x="3639537" y="4626186"/>
              <a:ext cx="169335" cy="164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/>
            <a:ln w="25400">
              <a:solidFill>
                <a:srgbClr val="004D98"/>
              </a:solidFill>
              <a:miter lim="400000"/>
            </a:ln>
          </p:spPr>
          <p:txBody>
            <a:bodyPr lIns="0" tIns="0" rIns="0" bIns="0" anchor="ctr"/>
            <a:lstStyle/>
            <a:p>
              <a:pPr lvl="0"/>
              <a:endParaRPr/>
            </a:p>
          </p:txBody>
        </p:sp>
        <p:sp>
          <p:nvSpPr>
            <p:cNvPr id="20" name="Shape 150"/>
            <p:cNvSpPr/>
            <p:nvPr/>
          </p:nvSpPr>
          <p:spPr>
            <a:xfrm>
              <a:off x="3212538" y="5576711"/>
              <a:ext cx="463405" cy="542926"/>
            </a:xfrm>
            <a:prstGeom prst="triangle">
              <a:avLst/>
            </a:prstGeom>
            <a:solidFill/>
            <a:ln w="25400">
              <a:solidFill>
                <a:srgbClr val="004D98"/>
              </a:solidFill>
              <a:miter lim="400000"/>
            </a:ln>
          </p:spPr>
          <p:txBody>
            <a:bodyPr lIns="0" tIns="0" rIns="0" bIns="0" anchor="ctr"/>
            <a:lstStyle/>
            <a:p>
              <a:pPr lvl="0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6830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583905"/>
            <a:ext cx="8161867" cy="4010667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Maximum </a:t>
            </a:r>
            <a:r>
              <a:rPr lang="en-US" dirty="0"/>
              <a:t>time of the exercise = </a:t>
            </a:r>
            <a:r>
              <a:rPr lang="en-US" dirty="0" smtClean="0">
                <a:solidFill>
                  <a:srgbClr val="0070C0"/>
                </a:solidFill>
              </a:rPr>
              <a:t>7 minutes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Exercise finished within </a:t>
            </a:r>
            <a:r>
              <a:rPr lang="en-US" dirty="0" smtClean="0"/>
              <a:t>7 minutes: </a:t>
            </a:r>
            <a:br>
              <a:rPr lang="en-US" dirty="0" smtClean="0"/>
            </a:br>
            <a:r>
              <a:rPr lang="en-US" dirty="0" smtClean="0"/>
              <a:t>write </a:t>
            </a:r>
            <a:r>
              <a:rPr lang="en-US" dirty="0"/>
              <a:t>down the time mm:ss:hh</a:t>
            </a:r>
          </a:p>
          <a:p>
            <a:r>
              <a:rPr lang="en-US" dirty="0"/>
              <a:t>Exercise not finished within </a:t>
            </a:r>
            <a:r>
              <a:rPr lang="en-US" dirty="0" smtClean="0"/>
              <a:t>7 minutes</a:t>
            </a:r>
            <a:r>
              <a:rPr lang="en-US" dirty="0"/>
              <a:t>: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write </a:t>
            </a:r>
            <a:r>
              <a:rPr lang="en-US" dirty="0"/>
              <a:t>down </a:t>
            </a:r>
            <a:r>
              <a:rPr lang="en-US" dirty="0" smtClean="0"/>
              <a:t>7:00:00</a:t>
            </a:r>
            <a:endParaRPr lang="en-US" dirty="0"/>
          </a:p>
          <a:p>
            <a:r>
              <a:rPr lang="en-US" dirty="0"/>
              <a:t>QUALITY will be checked afterwards – leave threads on pad</a:t>
            </a:r>
            <a:r>
              <a:rPr lang="en-US" dirty="0" smtClean="0"/>
              <a:t>!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US" dirty="0"/>
          </a:p>
          <a:p>
            <a:endParaRPr lang="en-GB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Ex 1: Greek Suture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099" y="5511800"/>
            <a:ext cx="7052734" cy="108277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Scoring</a:t>
            </a:r>
          </a:p>
        </p:txBody>
      </p:sp>
    </p:spTree>
    <p:extLst>
      <p:ext uri="{BB962C8B-B14F-4D97-AF65-F5344CB8AC3E}">
        <p14:creationId xmlns:p14="http://schemas.microsoft.com/office/powerpoint/2010/main" val="169634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mtClean="0"/>
              <a:t>Ex 2:  </a:t>
            </a:r>
            <a:r>
              <a:rPr lang="en-US" dirty="0" smtClean="0"/>
              <a:t>Right </a:t>
            </a:r>
            <a:r>
              <a:rPr lang="en-US" dirty="0"/>
              <a:t>hand stitch </a:t>
            </a:r>
            <a:r>
              <a:rPr lang="en-US" dirty="0" smtClean="0"/>
              <a:t>&amp; </a:t>
            </a:r>
            <a:r>
              <a:rPr lang="en-US" dirty="0"/>
              <a:t>knot</a:t>
            </a:r>
            <a:endParaRPr lang="nl-BE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SUTT2 </a:t>
            </a:r>
            <a:r>
              <a:rPr lang="en-US" sz="3600" dirty="0">
                <a:solidFill>
                  <a:schemeClr val="bg1"/>
                </a:solidFill>
              </a:rPr>
              <a:t>Exercises</a:t>
            </a:r>
          </a:p>
        </p:txBody>
      </p:sp>
      <p:pic>
        <p:nvPicPr>
          <p:cNvPr id="3" name="Exercise_2-H264-36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4466" y="2438401"/>
            <a:ext cx="7200000" cy="407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1217589"/>
            <a:ext cx="7704667" cy="870858"/>
          </a:xfrm>
        </p:spPr>
        <p:txBody>
          <a:bodyPr/>
          <a:lstStyle/>
          <a:p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186" y="1985963"/>
            <a:ext cx="6023805" cy="4657725"/>
          </a:xfrm>
        </p:spPr>
        <p:txBody>
          <a:bodyPr anchor="t">
            <a:noAutofit/>
          </a:bodyPr>
          <a:lstStyle/>
          <a:p>
            <a:pPr lvl="1">
              <a:lnSpc>
                <a:spcPts val="35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Precise positioning of stitch on the predefined entry (</a:t>
            </a:r>
            <a:r>
              <a:rPr lang="en-US" sz="2100" dirty="0">
                <a:solidFill>
                  <a:srgbClr val="FF0000"/>
                </a:solidFill>
                <a:uFill>
                  <a:solidFill>
                    <a:srgbClr val="004D98"/>
                  </a:solidFill>
                </a:uFill>
              </a:rPr>
              <a:t>red dot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) </a:t>
            </a: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&amp; 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exit point (black </a:t>
            </a: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dot)</a:t>
            </a:r>
            <a:endParaRPr lang="en-US" sz="2100" dirty="0">
              <a:uFill>
                <a:solidFill>
                  <a:srgbClr val="004D98"/>
                </a:solidFill>
              </a:uFill>
            </a:endParaRPr>
          </a:p>
          <a:p>
            <a:pPr lvl="1">
              <a:lnSpc>
                <a:spcPts val="35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2100" dirty="0">
                <a:solidFill>
                  <a:srgbClr val="0070C0"/>
                </a:solidFill>
                <a:uFill>
                  <a:solidFill>
                    <a:srgbClr val="004D98"/>
                  </a:solidFill>
                </a:uFill>
              </a:rPr>
              <a:t>15 cm 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2-0 </a:t>
            </a:r>
            <a:r>
              <a:rPr lang="en-US" sz="2100" dirty="0" smtClean="0">
                <a:solidFill>
                  <a:srgbClr val="0070C0"/>
                </a:solidFill>
                <a:uFill>
                  <a:solidFill>
                    <a:srgbClr val="004D98"/>
                  </a:solidFill>
                </a:uFill>
              </a:rPr>
              <a:t>mono-filament 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V-20 ½ 26 </a:t>
            </a: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mm</a:t>
            </a:r>
            <a:endParaRPr lang="en-US" sz="2100" dirty="0">
              <a:uFill>
                <a:solidFill>
                  <a:srgbClr val="004D98"/>
                </a:solidFill>
              </a:uFill>
            </a:endParaRPr>
          </a:p>
          <a:p>
            <a:pPr lvl="1">
              <a:lnSpc>
                <a:spcPts val="35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ONE intra-corporeal knot with flat knot </a:t>
            </a: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               and 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2 locking </a:t>
            </a: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sequences</a:t>
            </a:r>
            <a:endParaRPr lang="en-US" sz="2100" dirty="0">
              <a:uFill>
                <a:solidFill>
                  <a:srgbClr val="004D98"/>
                </a:solidFill>
              </a:uFill>
            </a:endParaRPr>
          </a:p>
          <a:p>
            <a:pPr lvl="1">
              <a:lnSpc>
                <a:spcPts val="35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2100" dirty="0" smtClean="0">
                <a:uFill>
                  <a:solidFill>
                    <a:srgbClr val="0093CE"/>
                  </a:solidFill>
                </a:uFill>
              </a:rPr>
              <a:t>Exercise is timed </a:t>
            </a:r>
            <a:r>
              <a:rPr lang="en-US" sz="2100" dirty="0">
                <a:uFill>
                  <a:solidFill>
                    <a:srgbClr val="0093CE"/>
                  </a:solidFill>
                </a:uFill>
              </a:rPr>
              <a:t>until both ends of the thread are released at </a:t>
            </a:r>
            <a:r>
              <a:rPr lang="en-US" sz="2100" dirty="0" smtClean="0">
                <a:uFill>
                  <a:solidFill>
                    <a:srgbClr val="0093CE"/>
                  </a:solidFill>
                </a:uFill>
              </a:rPr>
              <a:t>the </a:t>
            </a:r>
            <a:r>
              <a:rPr lang="en-US" sz="2100" dirty="0">
                <a:uFill>
                  <a:solidFill>
                    <a:srgbClr val="0093CE"/>
                  </a:solidFill>
                </a:uFill>
              </a:rPr>
              <a:t>end of the knotting </a:t>
            </a:r>
            <a:r>
              <a:rPr lang="en-US" sz="2100" dirty="0" smtClean="0">
                <a:uFill>
                  <a:solidFill>
                    <a:srgbClr val="0093CE"/>
                  </a:solidFill>
                </a:uFill>
              </a:rPr>
              <a:t>movements</a:t>
            </a:r>
            <a:endParaRPr lang="en-US" sz="2100" dirty="0">
              <a:uFill>
                <a:solidFill>
                  <a:srgbClr val="0093CE"/>
                </a:solidFill>
              </a:uFill>
            </a:endParaRPr>
          </a:p>
          <a:p>
            <a:pPr lvl="1">
              <a:lnSpc>
                <a:spcPts val="35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uFillTx/>
              </a:defRPr>
            </a:pPr>
            <a:endParaRPr lang="en-US" sz="2200" dirty="0">
              <a:uFill>
                <a:solidFill>
                  <a:srgbClr val="0093CE"/>
                </a:solidFill>
              </a:u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2133" y="353786"/>
            <a:ext cx="5104342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Ex 2: Right hand stitch &amp; knot</a:t>
            </a:r>
          </a:p>
        </p:txBody>
      </p:sp>
      <p:grpSp>
        <p:nvGrpSpPr>
          <p:cNvPr id="21" name="Group 188"/>
          <p:cNvGrpSpPr/>
          <p:nvPr/>
        </p:nvGrpSpPr>
        <p:grpSpPr>
          <a:xfrm>
            <a:off x="6004247" y="2441784"/>
            <a:ext cx="2672644" cy="2699880"/>
            <a:chOff x="0" y="0"/>
            <a:chExt cx="3736623" cy="3616960"/>
          </a:xfrm>
        </p:grpSpPr>
        <p:sp>
          <p:nvSpPr>
            <p:cNvPr id="22" name="Shape 179"/>
            <p:cNvSpPr/>
            <p:nvPr/>
          </p:nvSpPr>
          <p:spPr>
            <a:xfrm>
              <a:off x="1918148" y="1539701"/>
              <a:ext cx="1202735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buClr>
                  <a:srgbClr val="002F73"/>
                </a:buClr>
                <a:buFont typeface="Helvetica"/>
                <a:defRPr sz="2400">
                  <a:solidFill>
                    <a:srgbClr val="002F73"/>
                  </a:solidFill>
                  <a:uFill>
                    <a:solidFill>
                      <a:srgbClr val="002F73"/>
                    </a:solidFill>
                  </a:uFill>
                  <a:latin typeface="ArialUnicodeMS"/>
                  <a:ea typeface="ArialUnicodeMS"/>
                  <a:cs typeface="ArialUnicodeMS"/>
                  <a:sym typeface="ArialUnicodeM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002F73"/>
                  </a:solidFill>
                  <a:uFill>
                    <a:solidFill>
                      <a:srgbClr val="002F73"/>
                    </a:solidFill>
                  </a:uFill>
                </a:rPr>
                <a:t>SUTT 2</a:t>
              </a:r>
            </a:p>
          </p:txBody>
        </p:sp>
        <p:sp>
          <p:nvSpPr>
            <p:cNvPr id="23" name="Shape 180"/>
            <p:cNvSpPr/>
            <p:nvPr/>
          </p:nvSpPr>
          <p:spPr>
            <a:xfrm>
              <a:off x="11289" y="2257"/>
              <a:ext cx="3725335" cy="3614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EBEBEB"/>
            </a:solidFill>
            <a:ln w="25400" cap="flat">
              <a:solidFill>
                <a:srgbClr val="004D98"/>
              </a:solidFill>
              <a:prstDash val="solid"/>
              <a:miter lim="400000"/>
            </a:ln>
            <a:effectLst>
              <a:outerShdw blurRad="63500" dist="12700" dir="5400000" rotWithShape="0">
                <a:srgbClr val="929292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4" name="Shape 181"/>
            <p:cNvSpPr/>
            <p:nvPr/>
          </p:nvSpPr>
          <p:spPr>
            <a:xfrm flipV="1">
              <a:off x="0" y="1803393"/>
              <a:ext cx="3736623" cy="2260"/>
            </a:xfrm>
            <a:prstGeom prst="line">
              <a:avLst/>
            </a:prstGeom>
            <a:noFill/>
            <a:ln w="3175" cap="flat">
              <a:solidFill>
                <a:srgbClr val="004D9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" name="Shape 182"/>
            <p:cNvSpPr/>
            <p:nvPr/>
          </p:nvSpPr>
          <p:spPr>
            <a:xfrm flipH="1">
              <a:off x="1864235" y="0"/>
              <a:ext cx="3495" cy="3616961"/>
            </a:xfrm>
            <a:prstGeom prst="line">
              <a:avLst/>
            </a:prstGeom>
            <a:noFill/>
            <a:ln w="3175" cap="flat">
              <a:solidFill>
                <a:srgbClr val="004D9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" name="Shape 183"/>
            <p:cNvSpPr/>
            <p:nvPr/>
          </p:nvSpPr>
          <p:spPr>
            <a:xfrm>
              <a:off x="561251" y="526556"/>
              <a:ext cx="2623437" cy="2545771"/>
            </a:xfrm>
            <a:prstGeom prst="line">
              <a:avLst/>
            </a:prstGeom>
            <a:noFill/>
            <a:ln w="3175" cap="flat">
              <a:solidFill>
                <a:srgbClr val="004D9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" name="Shape 184"/>
            <p:cNvSpPr/>
            <p:nvPr/>
          </p:nvSpPr>
          <p:spPr>
            <a:xfrm flipH="1">
              <a:off x="561251" y="526556"/>
              <a:ext cx="2623437" cy="2545771"/>
            </a:xfrm>
            <a:prstGeom prst="line">
              <a:avLst/>
            </a:prstGeom>
            <a:noFill/>
            <a:ln w="3175" cap="flat">
              <a:solidFill>
                <a:srgbClr val="004D9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" name="Shape 185"/>
            <p:cNvSpPr/>
            <p:nvPr/>
          </p:nvSpPr>
          <p:spPr>
            <a:xfrm>
              <a:off x="289940" y="1709609"/>
              <a:ext cx="167678" cy="16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000000"/>
            </a:solidFill>
            <a:ln w="25400" cap="flat">
              <a:solidFill>
                <a:srgbClr val="004D9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9" name="Shape 186"/>
            <p:cNvSpPr/>
            <p:nvPr/>
          </p:nvSpPr>
          <p:spPr>
            <a:xfrm>
              <a:off x="858176" y="1709609"/>
              <a:ext cx="167678" cy="16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2600"/>
            </a:solidFill>
            <a:ln w="25400" cap="flat">
              <a:solidFill>
                <a:srgbClr val="004D9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0" name="Shape 187"/>
            <p:cNvSpPr/>
            <p:nvPr/>
          </p:nvSpPr>
          <p:spPr>
            <a:xfrm>
              <a:off x="1631351" y="3065545"/>
              <a:ext cx="465769" cy="542375"/>
            </a:xfrm>
            <a:prstGeom prst="triangle">
              <a:avLst/>
            </a:prstGeom>
            <a:solidFill>
              <a:srgbClr val="000000"/>
            </a:solidFill>
            <a:ln w="25400" cap="flat">
              <a:solidFill>
                <a:srgbClr val="004D9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135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529840"/>
            <a:ext cx="4241377" cy="4018878"/>
          </a:xfrm>
        </p:spPr>
        <p:txBody>
          <a:bodyPr anchor="t">
            <a:normAutofit/>
          </a:bodyPr>
          <a:lstStyle/>
          <a:p>
            <a:r>
              <a:rPr lang="en-GB" dirty="0" smtClean="0"/>
              <a:t>SUTT Foam Base</a:t>
            </a:r>
          </a:p>
          <a:p>
            <a:r>
              <a:rPr lang="en-GB" dirty="0" smtClean="0"/>
              <a:t>10 SUTT1 Pads for Training</a:t>
            </a:r>
          </a:p>
          <a:p>
            <a:r>
              <a:rPr lang="en-GB" dirty="0" smtClean="0"/>
              <a:t>10 SUTT2 Pads for Training</a:t>
            </a:r>
          </a:p>
          <a:p>
            <a:r>
              <a:rPr lang="en-GB" dirty="0"/>
              <a:t>Pins to attach the SUTT Paper to the SUTT Foam </a:t>
            </a:r>
            <a:r>
              <a:rPr lang="en-GB" dirty="0" smtClean="0"/>
              <a:t>Base</a:t>
            </a:r>
          </a:p>
          <a:p>
            <a:r>
              <a:rPr lang="en-GB" dirty="0" smtClean="0"/>
              <a:t>Stopwatch </a:t>
            </a:r>
            <a:r>
              <a:rPr lang="en-GB" dirty="0"/>
              <a:t>to record the time of the </a:t>
            </a:r>
            <a:r>
              <a:rPr lang="en-GB" dirty="0" smtClean="0"/>
              <a:t>exercises</a:t>
            </a:r>
          </a:p>
          <a:p>
            <a:endParaRPr lang="en-GB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Overview of Contents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510" y="2529840"/>
            <a:ext cx="3583745" cy="358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520405"/>
            <a:ext cx="8161867" cy="4328161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Maximum </a:t>
            </a:r>
            <a:r>
              <a:rPr lang="en-US" dirty="0"/>
              <a:t>time of the exercise = </a:t>
            </a:r>
            <a:r>
              <a:rPr lang="en-US" dirty="0" smtClean="0">
                <a:solidFill>
                  <a:srgbClr val="0070C0"/>
                </a:solidFill>
              </a:rPr>
              <a:t>7 minutes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Exercise finished within </a:t>
            </a:r>
            <a:r>
              <a:rPr lang="en-US" dirty="0" smtClean="0"/>
              <a:t>7 min:</a:t>
            </a:r>
            <a:br>
              <a:rPr lang="en-US" dirty="0" smtClean="0"/>
            </a:br>
            <a:r>
              <a:rPr lang="en-US" dirty="0" smtClean="0"/>
              <a:t>write </a:t>
            </a:r>
            <a:r>
              <a:rPr lang="en-US" dirty="0"/>
              <a:t>down the time mm:ss:hh</a:t>
            </a:r>
          </a:p>
          <a:p>
            <a:r>
              <a:rPr lang="en-US" dirty="0"/>
              <a:t>Exercise not finished within </a:t>
            </a:r>
            <a:r>
              <a:rPr lang="en-US" dirty="0" smtClean="0"/>
              <a:t>7 minutes:</a:t>
            </a:r>
            <a:br>
              <a:rPr lang="en-US" dirty="0" smtClean="0"/>
            </a:br>
            <a:r>
              <a:rPr lang="en-US" dirty="0" smtClean="0"/>
              <a:t>write </a:t>
            </a:r>
            <a:r>
              <a:rPr lang="en-US" dirty="0"/>
              <a:t>down </a:t>
            </a:r>
            <a:r>
              <a:rPr lang="en-US" dirty="0" smtClean="0"/>
              <a:t>7:00:00</a:t>
            </a:r>
            <a:endParaRPr lang="en-US" dirty="0"/>
          </a:p>
          <a:p>
            <a:r>
              <a:rPr lang="en-US" dirty="0"/>
              <a:t>QUALITY will be checked afterwards – leave threads on pad</a:t>
            </a:r>
            <a:r>
              <a:rPr lang="en-US" dirty="0" smtClean="0"/>
              <a:t>!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US" dirty="0"/>
          </a:p>
          <a:p>
            <a:endParaRPr lang="en-GB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431" y="5467288"/>
            <a:ext cx="7340070" cy="106377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Scoring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82133" y="353786"/>
            <a:ext cx="5104342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Ex 2: Right hand stitch &amp; knot</a:t>
            </a:r>
          </a:p>
        </p:txBody>
      </p:sp>
    </p:spTree>
    <p:extLst>
      <p:ext uri="{BB962C8B-B14F-4D97-AF65-F5344CB8AC3E}">
        <p14:creationId xmlns:p14="http://schemas.microsoft.com/office/powerpoint/2010/main" val="143072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mtClean="0"/>
              <a:t>Ex 3:  </a:t>
            </a:r>
            <a:r>
              <a:rPr lang="en-US" dirty="0" smtClean="0"/>
              <a:t>Left </a:t>
            </a:r>
            <a:r>
              <a:rPr lang="en-US" dirty="0"/>
              <a:t>hand stitch </a:t>
            </a:r>
            <a:r>
              <a:rPr lang="en-US" dirty="0" smtClean="0"/>
              <a:t>&amp; </a:t>
            </a:r>
            <a:r>
              <a:rPr lang="en-US" dirty="0"/>
              <a:t>knot</a:t>
            </a:r>
            <a:endParaRPr lang="nl-BE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SUTT2 </a:t>
            </a:r>
            <a:r>
              <a:rPr lang="en-US" sz="3600" dirty="0">
                <a:solidFill>
                  <a:schemeClr val="bg1"/>
                </a:solidFill>
              </a:rPr>
              <a:t>Exercises</a:t>
            </a:r>
          </a:p>
        </p:txBody>
      </p:sp>
      <p:pic>
        <p:nvPicPr>
          <p:cNvPr id="3" name="Exercise_3-H264-36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4466" y="2438401"/>
            <a:ext cx="7200000" cy="407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6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1217589"/>
            <a:ext cx="7704667" cy="870858"/>
          </a:xfrm>
        </p:spPr>
        <p:txBody>
          <a:bodyPr/>
          <a:lstStyle/>
          <a:p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186" y="1985963"/>
            <a:ext cx="6023805" cy="4657725"/>
          </a:xfrm>
        </p:spPr>
        <p:txBody>
          <a:bodyPr anchor="t">
            <a:noAutofit/>
          </a:bodyPr>
          <a:lstStyle/>
          <a:p>
            <a:pPr lvl="1">
              <a:lnSpc>
                <a:spcPts val="35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Precise positioning of stitch on the predefined entry (</a:t>
            </a:r>
            <a:r>
              <a:rPr lang="en-US" sz="2100" dirty="0">
                <a:solidFill>
                  <a:srgbClr val="FF0000"/>
                </a:solidFill>
                <a:uFill>
                  <a:solidFill>
                    <a:srgbClr val="004D98"/>
                  </a:solidFill>
                </a:uFill>
              </a:rPr>
              <a:t>red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 dot) and exit point (black </a:t>
            </a: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dot)</a:t>
            </a:r>
            <a:endParaRPr lang="en-US" sz="2100" dirty="0">
              <a:uFill>
                <a:solidFill>
                  <a:srgbClr val="004D98"/>
                </a:solidFill>
              </a:uFill>
            </a:endParaRPr>
          </a:p>
          <a:p>
            <a:pPr lvl="1">
              <a:lnSpc>
                <a:spcPts val="35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2100" dirty="0">
                <a:solidFill>
                  <a:srgbClr val="0070C0"/>
                </a:solidFill>
                <a:uFill>
                  <a:solidFill>
                    <a:srgbClr val="004D98"/>
                  </a:solidFill>
                </a:uFill>
              </a:rPr>
              <a:t>15 cm 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2-0 </a:t>
            </a:r>
            <a:r>
              <a:rPr lang="en-US" sz="2100" dirty="0" smtClean="0">
                <a:solidFill>
                  <a:srgbClr val="0070C0"/>
                </a:solidFill>
                <a:uFill>
                  <a:solidFill>
                    <a:srgbClr val="004D98"/>
                  </a:solidFill>
                </a:uFill>
              </a:rPr>
              <a:t>poly-filament</a:t>
            </a: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 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V-20 ½ 26 </a:t>
            </a: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mm </a:t>
            </a:r>
            <a:endParaRPr lang="en-US" sz="2100" dirty="0">
              <a:uFill>
                <a:solidFill>
                  <a:srgbClr val="004D98"/>
                </a:solidFill>
              </a:uFill>
            </a:endParaRPr>
          </a:p>
          <a:p>
            <a:pPr lvl="1">
              <a:lnSpc>
                <a:spcPts val="35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ONE </a:t>
            </a: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intra-corporeal 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knot with flat </a:t>
            </a: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knot        and 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2 locking sequences</a:t>
            </a:r>
          </a:p>
          <a:p>
            <a:pPr lvl="1">
              <a:lnSpc>
                <a:spcPts val="35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Exercise is 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timed until both ends of the thread are released at </a:t>
            </a: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the 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end of the knotting </a:t>
            </a: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movements</a:t>
            </a:r>
            <a:endParaRPr lang="en-US" sz="2100" dirty="0">
              <a:uFill>
                <a:solidFill>
                  <a:srgbClr val="004D98"/>
                </a:solidFill>
              </a:uFill>
            </a:endParaRPr>
          </a:p>
          <a:p>
            <a:pPr lvl="1">
              <a:lnSpc>
                <a:spcPts val="35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uFillTx/>
              </a:defRPr>
            </a:pPr>
            <a:endParaRPr lang="en-US" sz="2100" dirty="0" smtClean="0">
              <a:uFill>
                <a:solidFill>
                  <a:srgbClr val="004D98"/>
                </a:solidFill>
              </a:uFill>
            </a:endParaRPr>
          </a:p>
          <a:p>
            <a:pPr lvl="1">
              <a:lnSpc>
                <a:spcPts val="35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uFillTx/>
              </a:defRPr>
            </a:pPr>
            <a:endParaRPr lang="en-US" sz="2200" dirty="0">
              <a:uFill>
                <a:solidFill>
                  <a:srgbClr val="0093CE"/>
                </a:solidFill>
              </a:u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2133" y="353786"/>
            <a:ext cx="5104342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Ex </a:t>
            </a:r>
            <a:r>
              <a:rPr lang="en-US" sz="3600" dirty="0" smtClean="0">
                <a:solidFill>
                  <a:schemeClr val="bg1"/>
                </a:solidFill>
              </a:rPr>
              <a:t>3: Left </a:t>
            </a:r>
            <a:r>
              <a:rPr lang="en-US" sz="3600" dirty="0">
                <a:solidFill>
                  <a:schemeClr val="bg1"/>
                </a:solidFill>
              </a:rPr>
              <a:t>hand stitch &amp; knot</a:t>
            </a:r>
          </a:p>
        </p:txBody>
      </p:sp>
      <p:grpSp>
        <p:nvGrpSpPr>
          <p:cNvPr id="15" name="Group 219"/>
          <p:cNvGrpSpPr/>
          <p:nvPr/>
        </p:nvGrpSpPr>
        <p:grpSpPr>
          <a:xfrm>
            <a:off x="6086475" y="2849766"/>
            <a:ext cx="2488465" cy="2599257"/>
            <a:chOff x="0" y="0"/>
            <a:chExt cx="3734364" cy="3616960"/>
          </a:xfrm>
        </p:grpSpPr>
        <p:sp>
          <p:nvSpPr>
            <p:cNvPr id="16" name="Shape 211"/>
            <p:cNvSpPr/>
            <p:nvPr/>
          </p:nvSpPr>
          <p:spPr>
            <a:xfrm>
              <a:off x="11289" y="2259"/>
              <a:ext cx="3723076" cy="3614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EBEBEB"/>
            </a:solidFill>
            <a:ln w="25400" cap="flat">
              <a:solidFill>
                <a:srgbClr val="004D98"/>
              </a:solidFill>
              <a:prstDash val="solid"/>
              <a:miter lim="400000"/>
            </a:ln>
            <a:effectLst>
              <a:outerShdw blurRad="63500" dist="12700" dir="5400000" rotWithShape="0">
                <a:srgbClr val="929292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7" name="Shape 212"/>
            <p:cNvSpPr/>
            <p:nvPr/>
          </p:nvSpPr>
          <p:spPr>
            <a:xfrm flipV="1">
              <a:off x="0" y="1803394"/>
              <a:ext cx="3734365" cy="2259"/>
            </a:xfrm>
            <a:prstGeom prst="line">
              <a:avLst/>
            </a:prstGeom>
            <a:noFill/>
            <a:ln w="3175" cap="flat">
              <a:solidFill>
                <a:srgbClr val="004D9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" name="Shape 213"/>
            <p:cNvSpPr/>
            <p:nvPr/>
          </p:nvSpPr>
          <p:spPr>
            <a:xfrm flipH="1">
              <a:off x="1863108" y="0"/>
              <a:ext cx="3493" cy="3616961"/>
            </a:xfrm>
            <a:prstGeom prst="line">
              <a:avLst/>
            </a:prstGeom>
            <a:noFill/>
            <a:ln w="3175" cap="flat">
              <a:solidFill>
                <a:srgbClr val="004D9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" name="Shape 214"/>
            <p:cNvSpPr/>
            <p:nvPr/>
          </p:nvSpPr>
          <p:spPr>
            <a:xfrm>
              <a:off x="560911" y="526556"/>
              <a:ext cx="2621852" cy="2545771"/>
            </a:xfrm>
            <a:prstGeom prst="line">
              <a:avLst/>
            </a:prstGeom>
            <a:noFill/>
            <a:ln w="3175" cap="flat">
              <a:solidFill>
                <a:srgbClr val="004D9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" name="Shape 215"/>
            <p:cNvSpPr/>
            <p:nvPr/>
          </p:nvSpPr>
          <p:spPr>
            <a:xfrm flipH="1">
              <a:off x="560911" y="526556"/>
              <a:ext cx="2621852" cy="2545771"/>
            </a:xfrm>
            <a:prstGeom prst="line">
              <a:avLst/>
            </a:prstGeom>
            <a:noFill/>
            <a:ln w="3175" cap="flat">
              <a:solidFill>
                <a:srgbClr val="004D9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" name="Shape 216"/>
            <p:cNvSpPr/>
            <p:nvPr/>
          </p:nvSpPr>
          <p:spPr>
            <a:xfrm>
              <a:off x="2989586" y="932205"/>
              <a:ext cx="167577" cy="16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000000"/>
            </a:solidFill>
            <a:ln w="25400" cap="flat">
              <a:solidFill>
                <a:srgbClr val="004D9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2" name="Shape 217"/>
            <p:cNvSpPr/>
            <p:nvPr/>
          </p:nvSpPr>
          <p:spPr>
            <a:xfrm>
              <a:off x="2626505" y="534464"/>
              <a:ext cx="167577" cy="16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2600"/>
            </a:solidFill>
            <a:ln w="25400" cap="flat">
              <a:solidFill>
                <a:srgbClr val="004D9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3" name="Shape 218"/>
            <p:cNvSpPr/>
            <p:nvPr/>
          </p:nvSpPr>
          <p:spPr>
            <a:xfrm>
              <a:off x="1630364" y="3065545"/>
              <a:ext cx="465488" cy="542375"/>
            </a:xfrm>
            <a:prstGeom prst="triangle">
              <a:avLst/>
            </a:prstGeom>
            <a:solidFill>
              <a:srgbClr val="000000"/>
            </a:solidFill>
            <a:ln w="25400" cap="flat">
              <a:solidFill>
                <a:srgbClr val="004D9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6434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406105"/>
            <a:ext cx="8161867" cy="4328161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Maximum </a:t>
            </a:r>
            <a:r>
              <a:rPr lang="en-US" dirty="0"/>
              <a:t>time of the exercise = </a:t>
            </a:r>
            <a:r>
              <a:rPr lang="en-US" dirty="0" smtClean="0">
                <a:solidFill>
                  <a:srgbClr val="0070C0"/>
                </a:solidFill>
              </a:rPr>
              <a:t>7 minutes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Exercise finished within </a:t>
            </a:r>
            <a:r>
              <a:rPr lang="en-US" dirty="0" smtClean="0"/>
              <a:t>7 minutes:</a:t>
            </a:r>
            <a:br>
              <a:rPr lang="en-US" dirty="0" smtClean="0"/>
            </a:br>
            <a:r>
              <a:rPr lang="en-US" dirty="0" smtClean="0"/>
              <a:t>write </a:t>
            </a:r>
            <a:r>
              <a:rPr lang="en-US" dirty="0"/>
              <a:t>down the time mm:ss:hh</a:t>
            </a:r>
          </a:p>
          <a:p>
            <a:r>
              <a:rPr lang="en-US" dirty="0"/>
              <a:t>Exercise not finished within </a:t>
            </a:r>
            <a:r>
              <a:rPr lang="en-US" dirty="0" smtClean="0"/>
              <a:t>7 minutes:</a:t>
            </a:r>
            <a:br>
              <a:rPr lang="en-US" dirty="0" smtClean="0"/>
            </a:br>
            <a:r>
              <a:rPr lang="en-US" dirty="0" smtClean="0"/>
              <a:t>write </a:t>
            </a:r>
            <a:r>
              <a:rPr lang="en-US" dirty="0"/>
              <a:t>down </a:t>
            </a:r>
            <a:r>
              <a:rPr lang="en-US" dirty="0" smtClean="0"/>
              <a:t>7:00:00</a:t>
            </a:r>
            <a:endParaRPr lang="en-US" dirty="0"/>
          </a:p>
          <a:p>
            <a:r>
              <a:rPr lang="en-US" dirty="0"/>
              <a:t>QUALITY will be checked afterwards – leave threads on pad</a:t>
            </a:r>
            <a:r>
              <a:rPr lang="en-US" dirty="0" smtClean="0"/>
              <a:t>!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US" dirty="0"/>
          </a:p>
          <a:p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03" y="5373688"/>
            <a:ext cx="7713397" cy="103672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82133" y="353786"/>
            <a:ext cx="5104342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Ex </a:t>
            </a:r>
            <a:r>
              <a:rPr lang="en-US" sz="3600" dirty="0" smtClean="0">
                <a:solidFill>
                  <a:schemeClr val="bg1"/>
                </a:solidFill>
              </a:rPr>
              <a:t>3: Left </a:t>
            </a:r>
            <a:r>
              <a:rPr lang="en-US" sz="3600" dirty="0">
                <a:solidFill>
                  <a:schemeClr val="bg1"/>
                </a:solidFill>
              </a:rPr>
              <a:t>hand stitch &amp; knot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Scoring</a:t>
            </a:r>
          </a:p>
        </p:txBody>
      </p:sp>
    </p:spTree>
    <p:extLst>
      <p:ext uri="{BB962C8B-B14F-4D97-AF65-F5344CB8AC3E}">
        <p14:creationId xmlns:p14="http://schemas.microsoft.com/office/powerpoint/2010/main" val="49124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3200" dirty="0" smtClean="0"/>
              <a:t>Ex 4:  </a:t>
            </a:r>
            <a:r>
              <a:rPr lang="en-US" sz="3200" dirty="0"/>
              <a:t>Stitching, tissue approximation &amp; </a:t>
            </a:r>
            <a:r>
              <a:rPr lang="en-US" sz="3200" dirty="0" smtClean="0"/>
              <a:t>knot</a:t>
            </a:r>
            <a:r>
              <a:rPr lang="en-GB" sz="3200" dirty="0"/>
              <a:t/>
            </a:r>
            <a:br>
              <a:rPr lang="en-GB" sz="3200" dirty="0"/>
            </a:br>
            <a:endParaRPr lang="nl-BE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SUTT2 </a:t>
            </a:r>
            <a:r>
              <a:rPr lang="en-US" sz="3600" dirty="0">
                <a:solidFill>
                  <a:schemeClr val="bg1"/>
                </a:solidFill>
              </a:rPr>
              <a:t>Exercises</a:t>
            </a:r>
          </a:p>
        </p:txBody>
      </p:sp>
      <p:pic>
        <p:nvPicPr>
          <p:cNvPr id="3" name="Exercise_4-H264-36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4466" y="2286000"/>
            <a:ext cx="7200000" cy="4075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885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1217589"/>
            <a:ext cx="7704667" cy="870858"/>
          </a:xfrm>
        </p:spPr>
        <p:txBody>
          <a:bodyPr/>
          <a:lstStyle/>
          <a:p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246" y="1843088"/>
            <a:ext cx="6056098" cy="5014912"/>
          </a:xfrm>
        </p:spPr>
        <p:txBody>
          <a:bodyPr anchor="t">
            <a:noAutofit/>
          </a:bodyPr>
          <a:lstStyle/>
          <a:p>
            <a:pPr lvl="1">
              <a:lnSpc>
                <a:spcPts val="35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Precise positioning of stitch </a:t>
            </a: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on the 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predefined entry &amp;</a:t>
            </a: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 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exit point with </a:t>
            </a:r>
            <a:r>
              <a:rPr lang="en-US" sz="2100" dirty="0">
                <a:solidFill>
                  <a:srgbClr val="0070C0"/>
                </a:solidFill>
                <a:uFill>
                  <a:solidFill>
                    <a:srgbClr val="004D98"/>
                  </a:solidFill>
                </a:uFill>
              </a:rPr>
              <a:t>15 cm 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2-0 </a:t>
            </a:r>
            <a:r>
              <a:rPr lang="en-US" sz="2100" dirty="0" smtClean="0">
                <a:solidFill>
                  <a:srgbClr val="0070C0"/>
                </a:solidFill>
                <a:uFill>
                  <a:solidFill>
                    <a:srgbClr val="004D98"/>
                  </a:solidFill>
                </a:uFill>
              </a:rPr>
              <a:t>poly-filament</a:t>
            </a: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 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V-20 ½ 26 mm </a:t>
            </a:r>
            <a:endParaRPr lang="en-US" sz="2100" dirty="0" smtClean="0">
              <a:uFill>
                <a:solidFill>
                  <a:srgbClr val="004D98"/>
                </a:solidFill>
              </a:uFill>
            </a:endParaRPr>
          </a:p>
          <a:p>
            <a:pPr lvl="1">
              <a:lnSpc>
                <a:spcPts val="35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Correct 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approximation of tissue by  </a:t>
            </a: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performing 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one </a:t>
            </a: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intra-corporeal 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flat knot </a:t>
            </a: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    with 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2 locking </a:t>
            </a: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sequences</a:t>
            </a:r>
            <a:endParaRPr lang="en-US" sz="2100" dirty="0">
              <a:uFill>
                <a:solidFill>
                  <a:srgbClr val="004D98"/>
                </a:solidFill>
              </a:uFill>
            </a:endParaRPr>
          </a:p>
          <a:p>
            <a:pPr lvl="1">
              <a:lnSpc>
                <a:spcPts val="35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Free choice of stitching </a:t>
            </a: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hand</a:t>
            </a:r>
          </a:p>
          <a:p>
            <a:pPr lvl="1">
              <a:lnSpc>
                <a:spcPts val="35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Exercise is 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timed until both ends of the thread are released at </a:t>
            </a: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the </a:t>
            </a:r>
            <a:r>
              <a:rPr lang="en-US" sz="2100" dirty="0">
                <a:uFill>
                  <a:solidFill>
                    <a:srgbClr val="004D98"/>
                  </a:solidFill>
                </a:uFill>
              </a:rPr>
              <a:t>end of the knotting </a:t>
            </a:r>
            <a:r>
              <a:rPr lang="en-US" sz="2100" dirty="0" smtClean="0">
                <a:uFill>
                  <a:solidFill>
                    <a:srgbClr val="004D98"/>
                  </a:solidFill>
                </a:uFill>
              </a:rPr>
              <a:t>movements</a:t>
            </a:r>
          </a:p>
          <a:p>
            <a:pPr lvl="1">
              <a:lnSpc>
                <a:spcPts val="35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uFillTx/>
              </a:defRPr>
            </a:pPr>
            <a:endParaRPr lang="en-US" sz="2200" dirty="0">
              <a:uFill>
                <a:solidFill>
                  <a:srgbClr val="0093CE"/>
                </a:solidFill>
              </a:u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2133" y="353786"/>
            <a:ext cx="5104342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Ex </a:t>
            </a:r>
            <a:r>
              <a:rPr lang="en-US" sz="3600" dirty="0" smtClean="0">
                <a:solidFill>
                  <a:schemeClr val="bg1"/>
                </a:solidFill>
              </a:rPr>
              <a:t>4: </a:t>
            </a:r>
            <a:r>
              <a:rPr lang="en-US" sz="3600" dirty="0">
                <a:solidFill>
                  <a:schemeClr val="bg1"/>
                </a:solidFill>
              </a:rPr>
              <a:t>Stitching, tissue approximation &amp; knot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146627" y="2546655"/>
            <a:ext cx="2448272" cy="2758541"/>
            <a:chOff x="9058204" y="3081866"/>
            <a:chExt cx="3734930" cy="4056099"/>
          </a:xfrm>
        </p:grpSpPr>
        <p:sp>
          <p:nvSpPr>
            <p:cNvPr id="21" name="Shape 241"/>
            <p:cNvSpPr/>
            <p:nvPr/>
          </p:nvSpPr>
          <p:spPr>
            <a:xfrm>
              <a:off x="9067800" y="3081866"/>
              <a:ext cx="3725334" cy="361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EBEBEB"/>
            </a:solidFill>
            <a:ln w="25400">
              <a:solidFill>
                <a:srgbClr val="004D98"/>
              </a:solidFill>
              <a:miter lim="400000"/>
            </a:ln>
            <a:effectLst>
              <a:outerShdw blurRad="63500" dist="12700" dir="5400000" rotWithShape="0">
                <a:srgbClr val="929292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lvl="0"/>
              <a:endParaRPr/>
            </a:p>
          </p:txBody>
        </p:sp>
        <p:sp>
          <p:nvSpPr>
            <p:cNvPr id="22" name="Shape 242"/>
            <p:cNvSpPr/>
            <p:nvPr/>
          </p:nvSpPr>
          <p:spPr>
            <a:xfrm flipV="1">
              <a:off x="9058204" y="4883572"/>
              <a:ext cx="3734366" cy="2260"/>
            </a:xfrm>
            <a:prstGeom prst="line">
              <a:avLst/>
            </a:prstGeom>
            <a:ln w="3175">
              <a:solidFill>
                <a:srgbClr val="004D98"/>
              </a:solidFill>
              <a:miter lim="400000"/>
            </a:ln>
          </p:spPr>
          <p:txBody>
            <a:bodyPr lIns="0" tIns="0" rIns="0" bIns="0"/>
            <a:lstStyle/>
            <a:p>
              <a:pPr marL="0" marR="0" lvl="0"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" name="Shape 244"/>
            <p:cNvSpPr/>
            <p:nvPr/>
          </p:nvSpPr>
          <p:spPr>
            <a:xfrm>
              <a:off x="9618133" y="3607929"/>
              <a:ext cx="2623539" cy="2544516"/>
            </a:xfrm>
            <a:prstGeom prst="line">
              <a:avLst/>
            </a:prstGeom>
            <a:ln w="3175">
              <a:solidFill>
                <a:srgbClr val="004D98"/>
              </a:solidFill>
              <a:miter lim="400000"/>
            </a:ln>
          </p:spPr>
          <p:txBody>
            <a:bodyPr lIns="0" tIns="0" rIns="0" bIns="0"/>
            <a:lstStyle/>
            <a:p>
              <a:pPr marL="0" marR="0" lvl="0"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" name="Shape 245"/>
            <p:cNvSpPr/>
            <p:nvPr/>
          </p:nvSpPr>
          <p:spPr>
            <a:xfrm flipH="1">
              <a:off x="9618133" y="3607929"/>
              <a:ext cx="2623539" cy="2544516"/>
            </a:xfrm>
            <a:prstGeom prst="line">
              <a:avLst/>
            </a:prstGeom>
            <a:ln w="3175">
              <a:solidFill>
                <a:srgbClr val="004D98"/>
              </a:solidFill>
              <a:miter lim="400000"/>
            </a:ln>
          </p:spPr>
          <p:txBody>
            <a:bodyPr lIns="0" tIns="0" rIns="0" bIns="0"/>
            <a:lstStyle/>
            <a:p>
              <a:pPr marL="0" marR="0" lvl="0"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" name="Shape 246"/>
            <p:cNvSpPr/>
            <p:nvPr/>
          </p:nvSpPr>
          <p:spPr>
            <a:xfrm>
              <a:off x="10688039" y="6145671"/>
              <a:ext cx="463406" cy="542926"/>
            </a:xfrm>
            <a:prstGeom prst="triangle">
              <a:avLst/>
            </a:prstGeom>
            <a:solidFill/>
            <a:ln w="25400">
              <a:solidFill>
                <a:srgbClr val="004D98"/>
              </a:solidFill>
              <a:miter lim="400000"/>
            </a:ln>
          </p:spPr>
          <p:txBody>
            <a:bodyPr lIns="0" tIns="0" rIns="0" bIns="0" anchor="ctr"/>
            <a:lstStyle/>
            <a:p>
              <a:pPr lvl="0"/>
              <a:endParaRPr/>
            </a:p>
          </p:txBody>
        </p:sp>
        <p:sp>
          <p:nvSpPr>
            <p:cNvPr id="26" name="Shape 248"/>
            <p:cNvSpPr/>
            <p:nvPr/>
          </p:nvSpPr>
          <p:spPr>
            <a:xfrm>
              <a:off x="10250311" y="6926862"/>
              <a:ext cx="167077" cy="16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/>
            <a:ln w="25400">
              <a:solidFill>
                <a:srgbClr val="004D98"/>
              </a:solidFill>
              <a:miter lim="400000"/>
            </a:ln>
          </p:spPr>
          <p:txBody>
            <a:bodyPr lIns="0" tIns="0" rIns="0" bIns="0" anchor="ctr"/>
            <a:lstStyle/>
            <a:p>
              <a:pPr lvl="0"/>
              <a:endParaRPr/>
            </a:p>
          </p:txBody>
        </p:sp>
        <p:sp>
          <p:nvSpPr>
            <p:cNvPr id="27" name="Shape 249"/>
            <p:cNvSpPr/>
            <p:nvPr/>
          </p:nvSpPr>
          <p:spPr>
            <a:xfrm>
              <a:off x="10697351" y="6858000"/>
              <a:ext cx="465103" cy="279965"/>
            </a:xfrm>
            <a:prstGeom prst="rect">
              <a:avLst/>
            </a:prstGeom>
            <a:solidFill/>
            <a:ln w="6350">
              <a:solidFill>
                <a:srgbClr val="EBEBEB"/>
              </a:solidFill>
              <a:miter lim="400000"/>
            </a:ln>
          </p:spPr>
          <p:txBody>
            <a:bodyPr lIns="0" tIns="0" rIns="0" bIns="0" anchor="ctr"/>
            <a:lstStyle/>
            <a:p>
              <a:pPr lvl="0"/>
              <a:endParaRPr/>
            </a:p>
          </p:txBody>
        </p:sp>
        <p:sp>
          <p:nvSpPr>
            <p:cNvPr id="28" name="Shape 250"/>
            <p:cNvSpPr/>
            <p:nvPr/>
          </p:nvSpPr>
          <p:spPr>
            <a:xfrm>
              <a:off x="11442417" y="6926862"/>
              <a:ext cx="167077" cy="16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/>
            <a:ln w="25400">
              <a:solidFill>
                <a:srgbClr val="004D98"/>
              </a:solidFill>
              <a:miter lim="400000"/>
            </a:ln>
          </p:spPr>
          <p:txBody>
            <a:bodyPr lIns="0" tIns="0" rIns="0" bIns="0" anchor="ctr"/>
            <a:lstStyle/>
            <a:p>
              <a:pPr lvl="0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5327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406105"/>
            <a:ext cx="8161867" cy="4328161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Maximum </a:t>
            </a:r>
            <a:r>
              <a:rPr lang="en-US" dirty="0"/>
              <a:t>time of the exercise = </a:t>
            </a:r>
            <a:r>
              <a:rPr lang="en-US" dirty="0" smtClean="0">
                <a:solidFill>
                  <a:srgbClr val="0070C0"/>
                </a:solidFill>
              </a:rPr>
              <a:t>7 minutes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Exercise finished within </a:t>
            </a:r>
            <a:r>
              <a:rPr lang="en-US" dirty="0" smtClean="0"/>
              <a:t>7 minutes:</a:t>
            </a:r>
            <a:br>
              <a:rPr lang="en-US" dirty="0" smtClean="0"/>
            </a:br>
            <a:r>
              <a:rPr lang="en-US" dirty="0" smtClean="0"/>
              <a:t>write </a:t>
            </a:r>
            <a:r>
              <a:rPr lang="en-US" dirty="0"/>
              <a:t>down the time mm:ss:hh</a:t>
            </a:r>
          </a:p>
          <a:p>
            <a:r>
              <a:rPr lang="en-US" dirty="0"/>
              <a:t>Exercise not finished within </a:t>
            </a:r>
            <a:r>
              <a:rPr lang="en-US" dirty="0" smtClean="0"/>
              <a:t>7 minutes:</a:t>
            </a:r>
            <a:br>
              <a:rPr lang="en-US" dirty="0" smtClean="0"/>
            </a:br>
            <a:r>
              <a:rPr lang="en-US" dirty="0" smtClean="0"/>
              <a:t>write </a:t>
            </a:r>
            <a:r>
              <a:rPr lang="en-US" dirty="0"/>
              <a:t>down </a:t>
            </a:r>
            <a:r>
              <a:rPr lang="en-US" dirty="0" smtClean="0"/>
              <a:t>7:00:00</a:t>
            </a:r>
            <a:endParaRPr lang="en-US" dirty="0"/>
          </a:p>
          <a:p>
            <a:r>
              <a:rPr lang="en-US" dirty="0"/>
              <a:t>QUALITY will be checked afterwards – leave threads on pad</a:t>
            </a:r>
            <a:r>
              <a:rPr lang="en-US" dirty="0" smtClean="0"/>
              <a:t>!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US" dirty="0"/>
          </a:p>
          <a:p>
            <a:endParaRPr lang="en-GB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33" y="5291261"/>
            <a:ext cx="7663126" cy="122567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Scoring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2133" y="353786"/>
            <a:ext cx="5104342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Ex </a:t>
            </a:r>
            <a:r>
              <a:rPr lang="en-US" sz="3600" dirty="0" smtClean="0">
                <a:solidFill>
                  <a:schemeClr val="bg1"/>
                </a:solidFill>
              </a:rPr>
              <a:t>4: </a:t>
            </a:r>
            <a:r>
              <a:rPr lang="en-US" sz="3600" dirty="0">
                <a:solidFill>
                  <a:schemeClr val="bg1"/>
                </a:solidFill>
              </a:rPr>
              <a:t>Stitching, tissue approximation &amp; knot</a:t>
            </a:r>
          </a:p>
        </p:txBody>
      </p:sp>
    </p:spTree>
    <p:extLst>
      <p:ext uri="{BB962C8B-B14F-4D97-AF65-F5344CB8AC3E}">
        <p14:creationId xmlns:p14="http://schemas.microsoft.com/office/powerpoint/2010/main" val="209570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6296" y="0"/>
            <a:ext cx="5055597" cy="6858000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</a:rPr>
              <a:t>Questions?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info@europeanacademy.org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7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6296" y="0"/>
            <a:ext cx="5055597" cy="6858000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</a:rPr>
              <a:t>Online Scoring Platform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2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529840"/>
            <a:ext cx="7704667" cy="4207136"/>
          </a:xfrm>
        </p:spPr>
        <p:txBody>
          <a:bodyPr anchor="t">
            <a:normAutofit fontScale="92500" lnSpcReduction="10000"/>
          </a:bodyPr>
          <a:lstStyle/>
          <a:p>
            <a:r>
              <a:rPr lang="en-GB" dirty="0"/>
              <a:t>The </a:t>
            </a:r>
            <a:r>
              <a:rPr lang="en-GB" dirty="0" smtClean="0"/>
              <a:t>SUTT </a:t>
            </a:r>
            <a:r>
              <a:rPr lang="en-GB" dirty="0"/>
              <a:t>Training Package is to be used together with the Online Scoring Platform, it allows you to:</a:t>
            </a:r>
          </a:p>
          <a:p>
            <a:pPr lvl="1"/>
            <a:r>
              <a:rPr lang="en-GB" dirty="0"/>
              <a:t>manage </a:t>
            </a:r>
            <a:r>
              <a:rPr lang="en-GB" dirty="0" smtClean="0"/>
              <a:t>mentees </a:t>
            </a:r>
            <a:r>
              <a:rPr lang="en-GB" dirty="0"/>
              <a:t>participating in your sessions</a:t>
            </a:r>
          </a:p>
          <a:p>
            <a:pPr lvl="1"/>
            <a:r>
              <a:rPr lang="en-GB" dirty="0"/>
              <a:t>submit LASTT, SUTT and HYSTT training results</a:t>
            </a:r>
          </a:p>
          <a:p>
            <a:pPr lvl="1"/>
            <a:r>
              <a:rPr lang="en-GB" dirty="0"/>
              <a:t>see how your </a:t>
            </a:r>
            <a:r>
              <a:rPr lang="en-GB" dirty="0" smtClean="0"/>
              <a:t>mentees </a:t>
            </a:r>
            <a:r>
              <a:rPr lang="en-GB" dirty="0"/>
              <a:t>relate to the benchmark group and see the group distribution</a:t>
            </a:r>
          </a:p>
          <a:p>
            <a:pPr lvl="1"/>
            <a:r>
              <a:rPr lang="en-GB" dirty="0"/>
              <a:t>validate when the minimal requirement for entry in the operating room is met</a:t>
            </a:r>
          </a:p>
          <a:p>
            <a:pPr lvl="1"/>
            <a:r>
              <a:rPr lang="en-GB" dirty="0"/>
              <a:t>issue branded reports for internal use</a:t>
            </a:r>
          </a:p>
          <a:p>
            <a:r>
              <a:rPr lang="en-GB" dirty="0"/>
              <a:t>A license for the OSP can be acquired by going to </a:t>
            </a:r>
            <a:br>
              <a:rPr lang="en-GB" dirty="0"/>
            </a:br>
            <a:r>
              <a:rPr lang="en-GB" dirty="0">
                <a:hlinkClick r:id="rId3"/>
              </a:rPr>
              <a:t>www.id-trust-medical.eu</a:t>
            </a:r>
            <a:endParaRPr lang="en-GB" dirty="0"/>
          </a:p>
          <a:p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Online Scoring Platform</a:t>
            </a:r>
          </a:p>
        </p:txBody>
      </p:sp>
    </p:spTree>
    <p:extLst>
      <p:ext uri="{BB962C8B-B14F-4D97-AF65-F5344CB8AC3E}">
        <p14:creationId xmlns:p14="http://schemas.microsoft.com/office/powerpoint/2010/main" val="135555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Online Scoring Platform</a:t>
            </a:r>
          </a:p>
        </p:txBody>
      </p:sp>
      <p:pic>
        <p:nvPicPr>
          <p:cNvPr id="3" name="OSP-ONLINE-SCORING-PLATFORM_48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9529" y="2131360"/>
            <a:ext cx="7016375" cy="416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3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1707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6296" y="0"/>
            <a:ext cx="5055597" cy="6858000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</a:rPr>
              <a:t>SUTT Exercises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0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SUTT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529840"/>
            <a:ext cx="3589867" cy="3319631"/>
          </a:xfrm>
        </p:spPr>
        <p:txBody>
          <a:bodyPr anchor="t">
            <a:normAutofit/>
          </a:bodyPr>
          <a:lstStyle/>
          <a:p>
            <a:r>
              <a:rPr lang="en-US" dirty="0">
                <a:uFill>
                  <a:solidFill>
                    <a:srgbClr val="004D98"/>
                  </a:solidFill>
                </a:uFill>
                <a:sym typeface="Georgia"/>
              </a:rPr>
              <a:t>Measure the ability of fine and complex motor skills by </a:t>
            </a:r>
            <a:r>
              <a:rPr lang="en-US" dirty="0" smtClean="0">
                <a:uFill>
                  <a:solidFill>
                    <a:srgbClr val="004D98"/>
                  </a:solidFill>
                </a:uFill>
                <a:sym typeface="Georgia"/>
              </a:rPr>
              <a:t>performing:</a:t>
            </a:r>
          </a:p>
          <a:p>
            <a:pPr lvl="1"/>
            <a:r>
              <a:rPr lang="en-US" dirty="0" smtClean="0">
                <a:uFill>
                  <a:solidFill>
                    <a:srgbClr val="004D98"/>
                  </a:solidFill>
                </a:uFill>
                <a:sym typeface="Georgia"/>
              </a:rPr>
              <a:t>correct stitches</a:t>
            </a:r>
          </a:p>
          <a:p>
            <a:pPr lvl="1"/>
            <a:r>
              <a:rPr lang="en-US" dirty="0" smtClean="0">
                <a:uFill>
                  <a:solidFill>
                    <a:srgbClr val="004D98"/>
                  </a:solidFill>
                </a:uFill>
                <a:sym typeface="Georgia"/>
              </a:rPr>
              <a:t>intra-corporeal knot</a:t>
            </a:r>
            <a:endParaRPr lang="en-GB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SUTT Exercises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324" y="4657335"/>
            <a:ext cx="3201476" cy="1765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324" y="2529840"/>
            <a:ext cx="3201476" cy="203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2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2" y="2527301"/>
            <a:ext cx="7704667" cy="4086113"/>
          </a:xfrm>
        </p:spPr>
        <p:txBody>
          <a:bodyPr anchor="t">
            <a:normAutofit/>
          </a:bodyPr>
          <a:lstStyle/>
          <a:p>
            <a:r>
              <a:rPr lang="en-GB" dirty="0" smtClean="0"/>
              <a:t>Exercises are done in </a:t>
            </a:r>
            <a:r>
              <a:rPr lang="en-GB" b="1" dirty="0" smtClean="0"/>
              <a:t>pairs</a:t>
            </a:r>
            <a:r>
              <a:rPr lang="en-GB" dirty="0" smtClean="0"/>
              <a:t>, where one mentee performs the exercise and the other assists</a:t>
            </a:r>
          </a:p>
          <a:p>
            <a:r>
              <a:rPr lang="en-US" dirty="0" smtClean="0"/>
              <a:t>All </a:t>
            </a:r>
            <a:r>
              <a:rPr lang="en-US" dirty="0"/>
              <a:t>exercise runs are carried out </a:t>
            </a:r>
            <a:r>
              <a:rPr lang="en-US" dirty="0" smtClean="0"/>
              <a:t>and </a:t>
            </a:r>
            <a:r>
              <a:rPr lang="en-US" dirty="0"/>
              <a:t>timed simultaneously under instruction of the head mentor</a:t>
            </a:r>
          </a:p>
          <a:p>
            <a:r>
              <a:rPr lang="en-GB" dirty="0" smtClean="0"/>
              <a:t>Scoring happens on the basis of </a:t>
            </a:r>
            <a:r>
              <a:rPr lang="en-GB" b="1" dirty="0" smtClean="0"/>
              <a:t>time</a:t>
            </a:r>
            <a:r>
              <a:rPr lang="en-GB" dirty="0" smtClean="0"/>
              <a:t> to correctly perform the exercise</a:t>
            </a:r>
            <a:r>
              <a:rPr lang="en-GB" b="1" dirty="0" smtClean="0"/>
              <a:t> </a:t>
            </a:r>
            <a:r>
              <a:rPr lang="en-GB" dirty="0" smtClean="0"/>
              <a:t>and </a:t>
            </a:r>
            <a:r>
              <a:rPr lang="en-GB" b="1" dirty="0" smtClean="0"/>
              <a:t>quality</a:t>
            </a:r>
            <a:r>
              <a:rPr lang="en-GB" dirty="0" smtClean="0"/>
              <a:t>: </a:t>
            </a:r>
            <a:r>
              <a:rPr lang="en-US" dirty="0" smtClean="0"/>
              <a:t>precision </a:t>
            </a:r>
            <a:r>
              <a:rPr lang="en-US" dirty="0"/>
              <a:t>through the </a:t>
            </a:r>
            <a:r>
              <a:rPr lang="en-US" dirty="0" smtClean="0"/>
              <a:t>dots, </a:t>
            </a:r>
            <a:r>
              <a:rPr lang="en-US" dirty="0"/>
              <a:t>correct pathway of the </a:t>
            </a:r>
            <a:r>
              <a:rPr lang="en-US" dirty="0" smtClean="0"/>
              <a:t>stitch, knot quality, absence </a:t>
            </a:r>
            <a:r>
              <a:rPr lang="en-US" dirty="0"/>
              <a:t>of trauma</a:t>
            </a:r>
          </a:p>
          <a:p>
            <a:endParaRPr lang="en-GB" b="1" dirty="0" smtClean="0"/>
          </a:p>
          <a:p>
            <a:endParaRPr lang="en-GB" b="1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2133" y="353786"/>
            <a:ext cx="4241377" cy="870858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SUTT Exercises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81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5288</TotalTime>
  <Words>916</Words>
  <Application>Microsoft Macintosh PowerPoint</Application>
  <PresentationFormat>On-screen Show (4:3)</PresentationFormat>
  <Paragraphs>202</Paragraphs>
  <Slides>37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ArialUnicodeMS</vt:lpstr>
      <vt:lpstr>Calibri</vt:lpstr>
      <vt:lpstr>Corbel</vt:lpstr>
      <vt:lpstr>Georgia</vt:lpstr>
      <vt:lpstr>Helvetica</vt:lpstr>
      <vt:lpstr>Arial</vt:lpstr>
      <vt:lpstr>Parallax</vt:lpstr>
      <vt:lpstr>SUTT  Training Package</vt:lpstr>
      <vt:lpstr>PowerPoint Presentation</vt:lpstr>
      <vt:lpstr>Box contents</vt:lpstr>
      <vt:lpstr>PowerPoint Presentation</vt:lpstr>
      <vt:lpstr>Functionality</vt:lpstr>
      <vt:lpstr>PowerPoint Presentation</vt:lpstr>
      <vt:lpstr>PowerPoint Presentation</vt:lpstr>
      <vt:lpstr>About SUTT</vt:lpstr>
      <vt:lpstr>Conditions</vt:lpstr>
      <vt:lpstr>PowerPoint Presentation</vt:lpstr>
      <vt:lpstr>Aim</vt:lpstr>
      <vt:lpstr>Setup</vt:lpstr>
      <vt:lpstr>Port Position</vt:lpstr>
      <vt:lpstr>Starting Position</vt:lpstr>
      <vt:lpstr>Procedure</vt:lpstr>
      <vt:lpstr>Procedure</vt:lpstr>
      <vt:lpstr>PowerPoint Presentation</vt:lpstr>
      <vt:lpstr>Scoring</vt:lpstr>
      <vt:lpstr>PowerPoint Presentation</vt:lpstr>
      <vt:lpstr>Aim</vt:lpstr>
      <vt:lpstr>Setup</vt:lpstr>
      <vt:lpstr>Port Position</vt:lpstr>
      <vt:lpstr>4 Exercises</vt:lpstr>
      <vt:lpstr>Starting Position</vt:lpstr>
      <vt:lpstr>Ex 1: Greek Suture</vt:lpstr>
      <vt:lpstr>Procedure</vt:lpstr>
      <vt:lpstr>Scoring</vt:lpstr>
      <vt:lpstr>Ex 2:  Right hand stitch &amp; knot</vt:lpstr>
      <vt:lpstr>Procedure</vt:lpstr>
      <vt:lpstr>Scoring</vt:lpstr>
      <vt:lpstr>Ex 3:  Left hand stitch &amp; knot</vt:lpstr>
      <vt:lpstr>Procedure</vt:lpstr>
      <vt:lpstr>Scoring</vt:lpstr>
      <vt:lpstr>Ex 4:  Stitching, tissue approximation &amp; knot </vt:lpstr>
      <vt:lpstr>Procedure</vt:lpstr>
      <vt:lpstr>Scoring</vt:lpstr>
      <vt:lpstr>PowerPoint Presentation</vt:lpstr>
    </vt:vector>
  </TitlesOfParts>
  <Manager/>
  <Company>ID Trust Medical</Company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SUTT Training Package</dc:title>
  <dc:subject/>
  <dc:creator>+he Academy</dc:creator>
  <cp:keywords/>
  <dc:description/>
  <cp:lastModifiedBy>Peter Andries</cp:lastModifiedBy>
  <cp:revision>221</cp:revision>
  <cp:lastPrinted>2017-11-29T11:47:11Z</cp:lastPrinted>
  <dcterms:created xsi:type="dcterms:W3CDTF">2017-01-23T12:29:52Z</dcterms:created>
  <dcterms:modified xsi:type="dcterms:W3CDTF">2018-07-03T09:42:02Z</dcterms:modified>
  <cp:category/>
</cp:coreProperties>
</file>